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73" r:id="rId3"/>
    <p:sldId id="274"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p:scale>
          <a:sx n="50" d="100"/>
          <a:sy n="50" d="100"/>
        </p:scale>
        <p:origin x="-78" y="-78"/>
      </p:cViewPr>
      <p:guideLst>
        <p:guide orient="horz" pos="5669"/>
        <p:guide pos="66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608138" y="1143000"/>
            <a:ext cx="3641725" cy="3086100"/>
          </a:xfrm>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3" Type="http://schemas.openxmlformats.org/officeDocument/2006/relationships/notesSlide" Target="../notesSlides/notesSlide1.xml"/><Relationship Id="rId12" Type="http://schemas.openxmlformats.org/officeDocument/2006/relationships/slideLayout" Target="../slideLayouts/slideLayout1.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5"/>
          <p:cNvSpPr txBox="1"/>
          <p:nvPr/>
        </p:nvSpPr>
        <p:spPr>
          <a:xfrm>
            <a:off x="8820150" y="1899920"/>
            <a:ext cx="3556000" cy="2679700"/>
          </a:xfrm>
          <a:prstGeom prst="rect">
            <a:avLst/>
          </a:prstGeom>
          <a:noFill/>
          <a:ln w="9525" cmpd="sng">
            <a:solidFill>
              <a:srgbClr val="000000"/>
            </a:solidFill>
            <a:prstDash val="solid"/>
          </a:ln>
        </p:spPr>
        <p:txBody>
          <a:bodyPr wrap="square"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2" name="文本框 1"/>
          <p:cNvSpPr txBox="1"/>
          <p:nvPr/>
        </p:nvSpPr>
        <p:spPr>
          <a:xfrm>
            <a:off x="5330825" y="2054225"/>
            <a:ext cx="2663825" cy="7874635"/>
          </a:xfrm>
          <a:prstGeom prst="rect">
            <a:avLst/>
          </a:prstGeom>
          <a:noFill/>
          <a:ln w="9525" cmpd="sng">
            <a:solidFill>
              <a:srgbClr val="000000"/>
            </a:solidFill>
            <a:prstDash val="solid"/>
          </a:ln>
        </p:spPr>
        <p:txBody>
          <a:bodyPr wrap="square" bIns="0" rtlCol="0">
            <a:no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 name="文本框 27"/>
          <p:cNvSpPr txBox="1"/>
          <p:nvPr/>
        </p:nvSpPr>
        <p:spPr>
          <a:xfrm>
            <a:off x="0" y="130123"/>
            <a:ext cx="21383625" cy="82994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sym typeface="+mn-ea"/>
              </a:rPr>
              <a:t>                                              湖南省工程建设项目审批流程指导图</a:t>
            </a:r>
            <a:endParaRPr kumimoji="0" lang="en-US" altLang="zh-CN"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sym typeface="+mn-ea"/>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（城乡污水处理设施建设项目）  总审批时限：48个工作日</a:t>
            </a:r>
            <a:endPar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p:txBody>
      </p:sp>
      <p:sp>
        <p:nvSpPr>
          <p:cNvPr id="76" name="五边形 75"/>
          <p:cNvSpPr/>
          <p:nvPr/>
        </p:nvSpPr>
        <p:spPr>
          <a:xfrm>
            <a:off x="1014730" y="998220"/>
            <a:ext cx="3630295" cy="603250"/>
          </a:xfrm>
          <a:prstGeom prst="homePlate">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rPr>
              <a:t>项目策划生成</a:t>
            </a:r>
            <a:endPar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endParaRPr>
          </a:p>
        </p:txBody>
      </p:sp>
      <p:sp>
        <p:nvSpPr>
          <p:cNvPr id="77" name="任意多边形 76"/>
          <p:cNvSpPr/>
          <p:nvPr/>
        </p:nvSpPr>
        <p:spPr>
          <a:xfrm>
            <a:off x="12615545" y="998220"/>
            <a:ext cx="3946525" cy="6032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第三阶段（施工许可阶段）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rtl="0" eaLnBrk="1" fontAlgn="base" latinLnBrk="0" hangingPunct="1">
              <a:lnSpc>
                <a:spcPct val="100000"/>
              </a:lnSpc>
              <a:spcBef>
                <a:spcPts val="0"/>
              </a:spcBef>
              <a:spcAft>
                <a:spcPts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a:t>
            </a:r>
            <a:r>
              <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17个工作日</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sp>
        <p:nvSpPr>
          <p:cNvPr id="78" name="任意多边形 77"/>
          <p:cNvSpPr/>
          <p:nvPr/>
        </p:nvSpPr>
        <p:spPr>
          <a:xfrm>
            <a:off x="16552755" y="998200"/>
            <a:ext cx="3833200" cy="60340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rPr>
              <a:t>第四阶段（竣工验收阶段）</a:t>
            </a:r>
            <a:endPar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endParaRPr>
          </a:p>
        </p:txBody>
      </p:sp>
      <p:grpSp>
        <p:nvGrpSpPr>
          <p:cNvPr id="84" name="组合 83"/>
          <p:cNvGrpSpPr/>
          <p:nvPr>
            <p:custDataLst>
              <p:tags r:id="rId1"/>
            </p:custDataLst>
          </p:nvPr>
        </p:nvGrpSpPr>
        <p:grpSpPr>
          <a:xfrm>
            <a:off x="1014730" y="998200"/>
            <a:ext cx="19371225" cy="603400"/>
            <a:chOff x="1598" y="1572"/>
            <a:chExt cx="30506" cy="950"/>
          </a:xfrm>
        </p:grpSpPr>
        <p:sp>
          <p:nvSpPr>
            <p:cNvPr id="85" name="五边形 84"/>
            <p:cNvSpPr/>
            <p:nvPr/>
          </p:nvSpPr>
          <p:spPr>
            <a:xfrm>
              <a:off x="1598" y="1572"/>
              <a:ext cx="5717" cy="950"/>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rPr>
                <a:t>项目策划生成</a:t>
              </a:r>
              <a:endParaRPr kumimoji="0" lang="zh-CN" altLang="en-US" sz="1765" b="1" i="0" u="none" strike="noStrike" kern="1200" cap="none" spc="0" normalizeH="0" baseline="0" noProof="0">
                <a:ln>
                  <a:noFill/>
                </a:ln>
                <a:solidFill>
                  <a:schemeClr val="tx1"/>
                </a:solidFill>
                <a:effectLst/>
                <a:uLnTx/>
                <a:uFillTx/>
                <a:latin typeface="Arial" panose="020B0604020202020204"/>
                <a:ea typeface="宋体" panose="02010600030101010101" pitchFamily="2" charset="-122"/>
                <a:cs typeface="+mn-cs"/>
              </a:endParaRPr>
            </a:p>
          </p:txBody>
        </p:sp>
        <p:sp>
          <p:nvSpPr>
            <p:cNvPr id="86" name="任意多边形 85"/>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第一阶段（立项用地规划许可阶段）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a:t>
              </a:r>
              <a:r>
                <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5</a:t>
              </a: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个工作日</a:t>
              </a:r>
              <a:endPar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sp>
          <p:nvSpPr>
            <p:cNvPr id="87" name="任意多边形 86"/>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第二阶段（工程建设许可阶段）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阶段时限：16个工作日</a:t>
              </a:r>
              <a:endPar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sp>
          <p:nvSpPr>
            <p:cNvPr id="88" name="任意多边形 87"/>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第四阶段（竣工验收阶段）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a:t>
              </a:r>
              <a:r>
                <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10</a:t>
              </a: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个工作日</a:t>
              </a:r>
              <a:endPar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grpSp>
      <p:cxnSp>
        <p:nvCxnSpPr>
          <p:cNvPr id="90" name="直接箭头连接符 89"/>
          <p:cNvCxnSpPr/>
          <p:nvPr>
            <p:custDataLst>
              <p:tags r:id="rId2"/>
            </p:custDataLst>
          </p:nvPr>
        </p:nvCxnSpPr>
        <p:spPr>
          <a:xfrm>
            <a:off x="7998759" y="3061300"/>
            <a:ext cx="864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custDataLst>
              <p:tags r:id="rId3"/>
            </p:custDataLst>
          </p:nvPr>
        </p:nvCxnSpPr>
        <p:spPr>
          <a:xfrm>
            <a:off x="12394565" y="3046095"/>
            <a:ext cx="804545" cy="127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文本框 91"/>
          <p:cNvSpPr txBox="1"/>
          <p:nvPr>
            <p:custDataLst>
              <p:tags r:id="rId4"/>
            </p:custDataLst>
          </p:nvPr>
        </p:nvSpPr>
        <p:spPr>
          <a:xfrm>
            <a:off x="17550130" y="2052320"/>
            <a:ext cx="2500630" cy="2129155"/>
          </a:xfrm>
          <a:prstGeom prst="rect">
            <a:avLst/>
          </a:prstGeom>
          <a:noFill/>
          <a:ln w="9525" cmpd="sng">
            <a:solidFill>
              <a:schemeClr val="tx1"/>
            </a:solidFill>
            <a:prstDash val="solid"/>
          </a:ln>
        </p:spPr>
        <p:txBody>
          <a:bodyPr wrap="square" bIns="0" rtlCol="0">
            <a:no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4" name="文本框 93"/>
          <p:cNvSpPr txBox="1"/>
          <p:nvPr/>
        </p:nvSpPr>
        <p:spPr>
          <a:xfrm>
            <a:off x="17621298" y="2155189"/>
            <a:ext cx="2357454" cy="832454"/>
          </a:xfrm>
          <a:prstGeom prst="rect">
            <a:avLst/>
          </a:prstGeom>
          <a:solidFill>
            <a:schemeClr val="bg1"/>
          </a:solidFill>
          <a:ln w="0" cmpd="sng">
            <a:solidFill>
              <a:srgbClr val="000000"/>
            </a:solidFill>
            <a:prstDash val="solid"/>
          </a:ln>
        </p:spPr>
        <p:txBody>
          <a:bodyPr wrap="square"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联合验收（自然资源、消防、人防、档案等）</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8</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cxnSp>
        <p:nvCxnSpPr>
          <p:cNvPr id="97" name="直接箭头连接符 96"/>
          <p:cNvCxnSpPr/>
          <p:nvPr>
            <p:custDataLst>
              <p:tags r:id="rId5"/>
            </p:custDataLst>
          </p:nvPr>
        </p:nvCxnSpPr>
        <p:spPr>
          <a:xfrm>
            <a:off x="16192538" y="3061300"/>
            <a:ext cx="1285884"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文本框 125"/>
          <p:cNvSpPr txBox="1"/>
          <p:nvPr/>
        </p:nvSpPr>
        <p:spPr>
          <a:xfrm>
            <a:off x="12689840" y="6149975"/>
            <a:ext cx="3672205" cy="2767330"/>
          </a:xfrm>
          <a:prstGeom prst="rect">
            <a:avLst/>
          </a:prstGeom>
          <a:noFill/>
          <a:ln w="9525" cmpd="sng">
            <a:solidFill>
              <a:schemeClr val="bg1"/>
            </a:solidFill>
            <a:prstDash val="solid"/>
          </a:ln>
        </p:spPr>
        <p:txBody>
          <a:bodyPr wrap="square" bIns="0" rtlCol="0" anchor="t"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第三阶段可并联或并行办理其他事项</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 name="文本框 101"/>
          <p:cNvSpPr txBox="1"/>
          <p:nvPr/>
        </p:nvSpPr>
        <p:spPr>
          <a:xfrm>
            <a:off x="5483860" y="5615940"/>
            <a:ext cx="2365375" cy="575945"/>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风景名胜区内建设活动审批</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7" name="文本框 106"/>
          <p:cNvSpPr txBox="1"/>
          <p:nvPr/>
        </p:nvSpPr>
        <p:spPr>
          <a:xfrm>
            <a:off x="12922885" y="8087360"/>
            <a:ext cx="3353435" cy="647700"/>
          </a:xfrm>
          <a:prstGeom prst="rect">
            <a:avLst/>
          </a:prstGeom>
          <a:solidFill>
            <a:srgbClr val="E7E6E6"/>
          </a:solidFill>
          <a:ln w="0" cmpd="sng">
            <a:solidFill>
              <a:srgbClr val="000000"/>
            </a:solidFill>
            <a:prstDash val="solid"/>
          </a:ln>
        </p:spPr>
        <p:txBody>
          <a:bodyPr wrap="square" bIns="0"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因工程建设需要拆除、改动、迁移供水、排水与污水处理设施审核</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9" name="文本框 108"/>
          <p:cNvSpPr txBox="1"/>
          <p:nvPr/>
        </p:nvSpPr>
        <p:spPr>
          <a:xfrm>
            <a:off x="12910820" y="6570980"/>
            <a:ext cx="3365500" cy="647700"/>
          </a:xfrm>
          <a:prstGeom prst="rect">
            <a:avLst/>
          </a:prstGeom>
          <a:solidFill>
            <a:srgbClr val="E7E6E6"/>
          </a:solidFill>
          <a:ln w="0" cmpd="sng">
            <a:solidFill>
              <a:srgbClr val="000000"/>
            </a:solidFill>
            <a:prstDash val="solid"/>
          </a:ln>
        </p:spPr>
        <p:txBody>
          <a:bodyPr wrap="square" bIns="0"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市政设施建设类审批（审批时限：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10" name="文本框 109"/>
          <p:cNvSpPr txBox="1"/>
          <p:nvPr/>
        </p:nvSpPr>
        <p:spPr>
          <a:xfrm>
            <a:off x="12917170" y="7328535"/>
            <a:ext cx="3359785" cy="648970"/>
          </a:xfrm>
          <a:prstGeom prst="rect">
            <a:avLst/>
          </a:prstGeom>
          <a:solidFill>
            <a:srgbClr val="E7E6E6"/>
          </a:solidFill>
          <a:ln w="0" cmpd="sng">
            <a:solidFill>
              <a:srgbClr val="000000"/>
            </a:solidFill>
            <a:prstDash val="solid"/>
          </a:ln>
        </p:spPr>
        <p:txBody>
          <a:bodyPr wrap="square" bIns="0"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工程建设涉及城市绿地、树木审批</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54" name="文本框 153"/>
          <p:cNvSpPr txBox="1"/>
          <p:nvPr/>
        </p:nvSpPr>
        <p:spPr>
          <a:xfrm>
            <a:off x="693420" y="12042140"/>
            <a:ext cx="20050125" cy="16624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注：1、该类项目原则上应在湖南省工程建设项目审批管理系统进行办理。审批时限自受理之日起计算。</a:t>
            </a:r>
            <a:endPar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2、虚线框内的事项实行并联审批。</a:t>
            </a:r>
            <a:endPar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3、行政审批、备案和依法由政府组织、委托或购买服务的技术审查、中介服务均计入相应审批事项的审批时限；市政公用服务报装办理时间计入审批总时限。</a:t>
            </a:r>
            <a:endPar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lang="zh-CN" altLang="en-US" sz="1460" noProof="0" dirty="0">
                <a:ln>
                  <a:noFill/>
                </a:ln>
                <a:solidFill>
                  <a:schemeClr val="tx1"/>
                </a:solidFill>
                <a:effectLst/>
                <a:uLnTx/>
                <a:uFillTx/>
                <a:latin typeface="Calibri" panose="020F0502020204030204"/>
                <a:ea typeface="等线" panose="02010600030101010101" pitchFamily="2" charset="-122"/>
                <a:sym typeface="+mn-ea"/>
              </a:rPr>
              <a:t>4、施工图审查、施工许可证分两阶段办理时，“±0.00以下”阶段施工图设计文件审查审批时限为8+2个工作日，核发建筑工程施工许可证审批时限为2个工作日；“±0.00以上”阶段施工图设计文件审查审批时限为10+2个工作日，核发建筑工程施工许可证审批时限为2个工作日；</a:t>
            </a:r>
            <a:endParaRPr lang="zh-CN" altLang="en-US" sz="1460" noProof="0" dirty="0">
              <a:ln>
                <a:noFill/>
              </a:ln>
              <a:solidFill>
                <a:schemeClr val="tx1"/>
              </a:solidFill>
              <a:effectLst/>
              <a:uLnTx/>
              <a:uFillTx/>
              <a:latin typeface="Calibri" panose="020F0502020204030204"/>
              <a:ea typeface="等线" panose="02010600030101010101" pitchFamily="2" charset="-122"/>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lang="zh-CN" altLang="en-US" sz="1460" noProof="0" dirty="0">
                <a:ln>
                  <a:noFill/>
                </a:ln>
                <a:solidFill>
                  <a:schemeClr val="tx1"/>
                </a:solidFill>
                <a:effectLst/>
                <a:uLnTx/>
                <a:uFillTx/>
                <a:latin typeface="Calibri" panose="020F0502020204030204"/>
                <a:ea typeface="等线" panose="02010600030101010101" pitchFamily="2" charset="-122"/>
                <a:sym typeface="+mn-ea"/>
              </a:rPr>
              <a:t>5、施工图审查、施工许可证分三阶段办理时，“基坑支护和土方开挖”阶段施工图设计文件审查审批时限为6+2个工作日，核发建筑工程施工许可证审批时限为2个工作日；“基础与地下室”阶段施工图设计文件审查审批时限为8+2个工作日，核发建筑工程施工许可证审批时限为2个工作日，“±0.00以上”阶段施工图设计文件审查审批时限为10+</a:t>
            </a:r>
            <a:r>
              <a:rPr lang="en-US" altLang="zh-CN" sz="1460" noProof="0" dirty="0">
                <a:ln>
                  <a:noFill/>
                </a:ln>
                <a:solidFill>
                  <a:schemeClr val="tx1"/>
                </a:solidFill>
                <a:effectLst/>
                <a:uLnTx/>
                <a:uFillTx/>
                <a:latin typeface="Calibri" panose="020F0502020204030204"/>
                <a:ea typeface="等线" panose="02010600030101010101" pitchFamily="2" charset="-122"/>
                <a:sym typeface="+mn-ea"/>
              </a:rPr>
              <a:t>2</a:t>
            </a:r>
            <a:r>
              <a:rPr lang="zh-CN" altLang="en-US" sz="1460" noProof="0" dirty="0">
                <a:ln>
                  <a:noFill/>
                </a:ln>
                <a:solidFill>
                  <a:schemeClr val="tx1"/>
                </a:solidFill>
                <a:effectLst/>
                <a:uLnTx/>
                <a:uFillTx/>
                <a:latin typeface="Calibri" panose="020F0502020204030204"/>
                <a:ea typeface="等线" panose="02010600030101010101" pitchFamily="2" charset="-122"/>
                <a:sym typeface="+mn-ea"/>
              </a:rPr>
              <a:t>个工作日，核发建筑工程施工许可证审批时限为2个工作日。</a:t>
            </a:r>
            <a:endParaRPr kumimoji="0" lang="zh-CN" altLang="en-US" sz="146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endParaRPr>
          </a:p>
        </p:txBody>
      </p:sp>
      <p:sp>
        <p:nvSpPr>
          <p:cNvPr id="256" name="文本框 255"/>
          <p:cNvSpPr txBox="1"/>
          <p:nvPr/>
        </p:nvSpPr>
        <p:spPr>
          <a:xfrm>
            <a:off x="5483860" y="4967605"/>
            <a:ext cx="2350770" cy="612140"/>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建设项目压覆重要矿产资源审批</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3" name="文本框 102"/>
          <p:cNvSpPr txBox="1"/>
          <p:nvPr/>
        </p:nvSpPr>
        <p:spPr>
          <a:xfrm>
            <a:off x="5483823" y="4173776"/>
            <a:ext cx="2357454" cy="758765"/>
          </a:xfrm>
          <a:prstGeom prst="rect">
            <a:avLst/>
          </a:prstGeom>
          <a:noFill/>
          <a:ln w="12700" cmpd="sng">
            <a:solidFill>
              <a:schemeClr val="bg1"/>
            </a:solidFill>
            <a:prstDash val="dash"/>
          </a:ln>
        </p:spPr>
        <p:txBody>
          <a:bodyPr wrap="square"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建设用地规划许可证核发</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4" name="文本框 103"/>
          <p:cNvSpPr txBox="1"/>
          <p:nvPr/>
        </p:nvSpPr>
        <p:spPr>
          <a:xfrm>
            <a:off x="5483823" y="2713085"/>
            <a:ext cx="2357454" cy="558165"/>
          </a:xfrm>
          <a:prstGeom prst="rect">
            <a:avLst/>
          </a:prstGeom>
          <a:noFill/>
          <a:ln w="9525" cmpd="sng">
            <a:solidFill>
              <a:schemeClr val="bg1"/>
            </a:solidFill>
            <a:prstDash val="dash"/>
          </a:ln>
          <a:extLst>
            <a:ext uri="{909E8E84-426E-40DD-AFC4-6F175D3DCCD1}">
              <a14:hiddenFill xmlns:a14="http://schemas.microsoft.com/office/drawing/2010/main">
                <a:solidFill>
                  <a:schemeClr val="accent1">
                    <a:lumMod val="90000"/>
                  </a:schemeClr>
                </a:solidFill>
              </a14:hiddenFill>
            </a:ext>
          </a:extLst>
        </p:spPr>
        <p:txBody>
          <a:bodyPr wrap="square" bIns="0" rtlCol="0" anchor="ctr" anchorCtr="0">
            <a:sp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建设项目用地预审与选址意见书（审批时限：5个工作日）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5" name="文本框 104"/>
          <p:cNvSpPr txBox="1"/>
          <p:nvPr/>
        </p:nvSpPr>
        <p:spPr>
          <a:xfrm>
            <a:off x="5483823" y="3299326"/>
            <a:ext cx="2357454" cy="814705"/>
          </a:xfrm>
          <a:prstGeom prst="rect">
            <a:avLst/>
          </a:prstGeom>
          <a:solidFill>
            <a:schemeClr val="bg1"/>
          </a:solidFill>
          <a:ln w="9525" cmpd="sng">
            <a:solidFill>
              <a:schemeClr val="bg1"/>
            </a:solidFill>
            <a:prstDash val="dash"/>
          </a:ln>
        </p:spPr>
        <p:txBody>
          <a:bodyPr wrap="square" bIns="0" rtlCol="0" anchor="ctr" anchorCtr="0">
            <a:sp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政府投资项目</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可行性研究报告审批</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06" name="文本框 18"/>
          <p:cNvSpPr txBox="1"/>
          <p:nvPr/>
        </p:nvSpPr>
        <p:spPr>
          <a:xfrm>
            <a:off x="5483823" y="2121304"/>
            <a:ext cx="2357454" cy="558165"/>
          </a:xfrm>
          <a:prstGeom prst="rect">
            <a:avLst/>
          </a:prstGeom>
          <a:noFill/>
          <a:ln w="9525" cmpd="sng">
            <a:solidFill>
              <a:schemeClr val="bg1"/>
            </a:solidFill>
            <a:prstDash val="dash"/>
          </a:ln>
        </p:spPr>
        <p:txBody>
          <a:bodyPr wrap="square" bIns="0" rtlCol="0" anchor="ctr" anchorCtr="0">
            <a:sp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政府投资项目建议书审批</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11" name="文本框 58"/>
          <p:cNvSpPr txBox="1"/>
          <p:nvPr>
            <p:custDataLst>
              <p:tags r:id="rId6"/>
            </p:custDataLst>
          </p:nvPr>
        </p:nvSpPr>
        <p:spPr>
          <a:xfrm>
            <a:off x="13192142" y="2052319"/>
            <a:ext cx="2928958" cy="2952000"/>
          </a:xfrm>
          <a:prstGeom prst="rect">
            <a:avLst/>
          </a:prstGeom>
          <a:noFill/>
          <a:ln w="9525" cmpd="sng">
            <a:solidFill>
              <a:srgbClr val="000000"/>
            </a:solidFill>
            <a:prstDash val="solid"/>
          </a:ln>
        </p:spPr>
        <p:txBody>
          <a:bodyPr wrap="square" bIns="0" rtlCol="0">
            <a:no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 name="文本框 64"/>
          <p:cNvSpPr txBox="1"/>
          <p:nvPr/>
        </p:nvSpPr>
        <p:spPr>
          <a:xfrm>
            <a:off x="13335018" y="3916337"/>
            <a:ext cx="2643206" cy="865686"/>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latin typeface="等线" panose="02010600030101010101" pitchFamily="2" charset="-122"/>
                <a:ea typeface="等线" panose="02010600030101010101" pitchFamily="2" charset="-122"/>
                <a:cs typeface="等线" panose="02010600030101010101" pitchFamily="2" charset="-122"/>
                <a:sym typeface="+mn-ea"/>
              </a:rPr>
              <a:t>建设工程质量安全监督手续</a:t>
            </a:r>
            <a:endParaRPr lang="en-US" altLang="zh-CN" sz="1200" dirty="0" smtClean="0">
              <a:solidFill>
                <a:schemeClr val="tx1"/>
              </a:solidFill>
              <a:latin typeface="等线" panose="02010600030101010101" pitchFamily="2" charset="-122"/>
              <a:ea typeface="等线" panose="02010600030101010101" pitchFamily="2" charset="-122"/>
              <a:cs typeface="等线" panose="02010600030101010101" pitchFamily="2" charset="-122"/>
              <a:sym typeface="+mn-ea"/>
            </a:endParaRPr>
          </a:p>
          <a:p>
            <a:pPr algn="ctr">
              <a:lnSpc>
                <a:spcPts val="1600"/>
              </a:lnSpc>
            </a:pPr>
            <a:r>
              <a:rPr lang="zh-CN" altLang="en-US" sz="1200" dirty="0" smtClean="0">
                <a:solidFill>
                  <a:schemeClr val="tx1"/>
                </a:solidFill>
                <a:latin typeface="等线" panose="02010600030101010101" pitchFamily="2" charset="-122"/>
                <a:ea typeface="等线" panose="02010600030101010101" pitchFamily="2" charset="-122"/>
                <a:cs typeface="等线" panose="02010600030101010101" pitchFamily="2" charset="-122"/>
                <a:sym typeface="+mn-ea"/>
              </a:rPr>
              <a:t>和人防工程质量监督手续并核发建筑工程施工许可证</a:t>
            </a:r>
            <a:endParaRPr lang="zh-CN" altLang="en-US" sz="1200" dirty="0" smtClean="0">
              <a:solidFill>
                <a:schemeClr val="tx1"/>
              </a:solidFill>
              <a:latin typeface="等线" panose="02010600030101010101" pitchFamily="2" charset="-122"/>
              <a:ea typeface="等线" panose="02010600030101010101" pitchFamily="2" charset="-122"/>
              <a:cs typeface="等线" panose="02010600030101010101" pitchFamily="2" charset="-122"/>
              <a:sym typeface="+mn-ea"/>
            </a:endParaRPr>
          </a:p>
          <a:p>
            <a:pPr marL="0" marR="0" lvl="0" indent="0" algn="ctr" defTabSz="914400" rtl="0" eaLnBrk="1" fontAlgn="base" latinLnBrk="0" hangingPunct="1">
              <a:lnSpc>
                <a:spcPts val="16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13" name="文本框 105"/>
          <p:cNvSpPr txBox="1"/>
          <p:nvPr/>
        </p:nvSpPr>
        <p:spPr>
          <a:xfrm>
            <a:off x="13335018" y="2184102"/>
            <a:ext cx="2643206" cy="1512570"/>
          </a:xfrm>
          <a:prstGeom prst="rect">
            <a:avLst/>
          </a:prstGeom>
          <a:solidFill>
            <a:schemeClr val="bg1"/>
          </a:solidFill>
          <a:ln w="9525" cmpd="sng">
            <a:solidFill>
              <a:srgbClr val="000000"/>
            </a:solidFill>
            <a:prstDash val="dash"/>
          </a:ln>
        </p:spPr>
        <p:txBody>
          <a:bodyPr wrap="square" bIns="0" rtlCol="0" anchor="ctr" anchorCtr="0">
            <a:sp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施工图设计文件审查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（多图联审，含消防、人防等）</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13+2个</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工作日）</a:t>
            </a:r>
            <a:endParaRPr kumimoji="0" lang="en-US" altLang="zh-CN"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招标上限值评审</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8</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cxnSp>
        <p:nvCxnSpPr>
          <p:cNvPr id="114" name="直接连接符 113"/>
          <p:cNvCxnSpPr/>
          <p:nvPr/>
        </p:nvCxnSpPr>
        <p:spPr>
          <a:xfrm rot="10800000" flipH="1">
            <a:off x="13335018" y="3059081"/>
            <a:ext cx="2643206" cy="1588"/>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116" name="文本框 115"/>
          <p:cNvSpPr txBox="1"/>
          <p:nvPr/>
        </p:nvSpPr>
        <p:spPr>
          <a:xfrm>
            <a:off x="5483860" y="6263640"/>
            <a:ext cx="2365375" cy="1079500"/>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建设项目使用林地（含临时使用）及在森林和野生动物类型自然保护区或森林公园建设审批（核</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19" name="文本框 118"/>
          <p:cNvSpPr txBox="1"/>
          <p:nvPr/>
        </p:nvSpPr>
        <p:spPr>
          <a:xfrm>
            <a:off x="17621250" y="3152140"/>
            <a:ext cx="2357755" cy="809625"/>
          </a:xfrm>
          <a:prstGeom prst="rect">
            <a:avLst/>
          </a:prstGeom>
          <a:noFill/>
          <a:ln w="0" cmpd="sng">
            <a:noFill/>
            <a:prstDash val="dash"/>
          </a:ln>
        </p:spPr>
        <p:txBody>
          <a:bodyPr wrap="square" rtlCol="0" anchor="ctr" anchorCtr="0">
            <a:noAutofit/>
          </a:bodyPr>
          <a:lstStyle/>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城镇排水与污水处理设施竣工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验收备案</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a:p>
            <a:pPr marL="0" marR="0" lvl="0" indent="0" algn="ctr" defTabSz="914400" rtl="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2</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20" name="文本框 119"/>
          <p:cNvSpPr txBox="1"/>
          <p:nvPr/>
        </p:nvSpPr>
        <p:spPr>
          <a:xfrm>
            <a:off x="5483860" y="7422515"/>
            <a:ext cx="2365375" cy="575945"/>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建设工程文物保护和考古许可</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22" name="文本框 121"/>
          <p:cNvSpPr txBox="1"/>
          <p:nvPr/>
        </p:nvSpPr>
        <p:spPr>
          <a:xfrm>
            <a:off x="5506085" y="8116570"/>
            <a:ext cx="2365375" cy="575945"/>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生产建设项目水土保持方案审批</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24" name="文本框 123"/>
          <p:cNvSpPr txBox="1"/>
          <p:nvPr/>
        </p:nvSpPr>
        <p:spPr>
          <a:xfrm>
            <a:off x="5483860" y="8876030"/>
            <a:ext cx="2395855" cy="575945"/>
          </a:xfrm>
          <a:prstGeom prst="rect">
            <a:avLst/>
          </a:prstGeom>
          <a:noFill/>
          <a:ln w="0" cmpd="sng">
            <a:solidFill>
              <a:schemeClr val="bg1"/>
            </a:solidFill>
            <a:prstDash val="dash"/>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节能审查（乡镇污水处理设施项目无需办理此事项）             </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127" name="文本框 126"/>
          <p:cNvSpPr txBox="1"/>
          <p:nvPr/>
        </p:nvSpPr>
        <p:spPr>
          <a:xfrm>
            <a:off x="1015365" y="2053590"/>
            <a:ext cx="2995295" cy="2965450"/>
          </a:xfrm>
          <a:prstGeom prst="rect">
            <a:avLst/>
          </a:prstGeom>
          <a:noFill/>
          <a:ln w="9525" cmpd="sng">
            <a:solidFill>
              <a:srgbClr val="000000"/>
            </a:solidFill>
            <a:prstDash val="solid"/>
          </a:ln>
        </p:spPr>
        <p:txBody>
          <a:bodyPr wrap="square" bIns="0"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765" b="0" i="0" u="none" strike="noStrike" kern="1200" cap="none" spc="0" normalizeH="0" baseline="0" noProof="0">
              <a:ln>
                <a:noFill/>
              </a:ln>
              <a:solidFill>
                <a:schemeClr val="tx1"/>
              </a:solidFill>
              <a:effectLst/>
              <a:uLnTx/>
              <a:uFillTx/>
              <a:latin typeface="Calibri" panose="020F0502020204030204"/>
              <a:ea typeface="等线" panose="02010600030101010101" pitchFamily="2" charset="-122"/>
              <a:cs typeface="+mn-cs"/>
            </a:endParaRPr>
          </a:p>
        </p:txBody>
      </p:sp>
      <p:sp>
        <p:nvSpPr>
          <p:cNvPr id="128" name="文本框 127"/>
          <p:cNvSpPr txBox="1"/>
          <p:nvPr/>
        </p:nvSpPr>
        <p:spPr>
          <a:xfrm>
            <a:off x="1108075" y="3042285"/>
            <a:ext cx="2778760" cy="829310"/>
          </a:xfrm>
          <a:prstGeom prst="rect">
            <a:avLst/>
          </a:prstGeom>
          <a:solidFill>
            <a:schemeClr val="bg1"/>
          </a:solidFill>
          <a:ln w="0" cmpd="sng">
            <a:solidFill>
              <a:srgbClr val="000000"/>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全省工程建设项目（审批、核准类），立项前须进行项目用地合规性检测，符合空间规划或依法依规解决规划问题后可办理立项用地规划许可阶段审批事项。</a:t>
            </a: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129" name="文本框 128"/>
          <p:cNvSpPr txBox="1"/>
          <p:nvPr/>
        </p:nvSpPr>
        <p:spPr>
          <a:xfrm>
            <a:off x="1108075" y="2195195"/>
            <a:ext cx="2790825" cy="686435"/>
          </a:xfrm>
          <a:prstGeom prst="rect">
            <a:avLst/>
          </a:prstGeom>
          <a:solidFill>
            <a:schemeClr val="bg1"/>
          </a:solidFill>
          <a:ln w="9525" cmpd="sng">
            <a:solidFill>
              <a:srgbClr val="000000"/>
            </a:solidFill>
            <a:prstDash val="solid"/>
          </a:ln>
        </p:spPr>
        <p:txBody>
          <a:bodyPr wrap="square" bIns="0" rtlCol="0">
            <a:noAutofit/>
          </a:bodyPr>
          <a:lstStyle/>
          <a:p>
            <a:pPr marL="0" marR="0" lvl="0" indent="0" algn="l" defTabSz="457200" rtl="0" eaLnBrk="1" fontAlgn="auto" latinLnBrk="0" hangingPunct="1">
              <a:lnSpc>
                <a:spcPts val="16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各类开发区、工业园区、新区等推行区域评估，并将区域评估有关要求落实到地块上。</a:t>
            </a: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130" name="文本框 129"/>
          <p:cNvSpPr txBox="1"/>
          <p:nvPr/>
        </p:nvSpPr>
        <p:spPr>
          <a:xfrm>
            <a:off x="1108075" y="4051300"/>
            <a:ext cx="2790190" cy="829945"/>
          </a:xfrm>
          <a:prstGeom prst="rect">
            <a:avLst/>
          </a:prstGeom>
          <a:solidFill>
            <a:schemeClr val="bg1"/>
          </a:solidFill>
          <a:ln w="0" cmpd="sng">
            <a:solidFill>
              <a:srgbClr val="000000"/>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推行“用地清单制+告知承诺制”，将规划条件、管理要求及经济指标等要求统一落实到地块上，并作为土地划拨或挂牌出让条件。</a:t>
            </a: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cxnSp>
        <p:nvCxnSpPr>
          <p:cNvPr id="131" name="直接箭头连接符 130"/>
          <p:cNvCxnSpPr/>
          <p:nvPr>
            <p:custDataLst>
              <p:tags r:id="rId7"/>
            </p:custDataLst>
          </p:nvPr>
        </p:nvCxnSpPr>
        <p:spPr>
          <a:xfrm>
            <a:off x="4065270" y="3063240"/>
            <a:ext cx="1152000" cy="31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a:off x="4639945" y="1299210"/>
            <a:ext cx="6985" cy="1059434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6562070" y="1299210"/>
            <a:ext cx="5080" cy="1056386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H="1">
            <a:off x="12613005" y="1299210"/>
            <a:ext cx="2540" cy="901192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custDataLst>
              <p:tags r:id="rId8"/>
            </p:custDataLst>
          </p:nvPr>
        </p:nvCxnSpPr>
        <p:spPr>
          <a:xfrm>
            <a:off x="430914" y="10356753"/>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37" name="组合 136"/>
          <p:cNvGrpSpPr/>
          <p:nvPr/>
        </p:nvGrpSpPr>
        <p:grpSpPr>
          <a:xfrm>
            <a:off x="10532745" y="4580255"/>
            <a:ext cx="1843405" cy="1089660"/>
            <a:chOff x="17031" y="6744"/>
            <a:chExt cx="1839" cy="1824"/>
          </a:xfrm>
        </p:grpSpPr>
        <p:sp>
          <p:nvSpPr>
            <p:cNvPr id="138" name="文本框 137"/>
            <p:cNvSpPr txBox="1"/>
            <p:nvPr/>
          </p:nvSpPr>
          <p:spPr>
            <a:xfrm>
              <a:off x="17303" y="7448"/>
              <a:ext cx="1567" cy="1120"/>
            </a:xfrm>
            <a:prstGeom prst="rect">
              <a:avLst/>
            </a:prstGeom>
            <a:solidFill>
              <a:schemeClr val="bg1"/>
            </a:solidFill>
            <a:ln w="9525" cmpd="sng">
              <a:solidFill>
                <a:srgbClr val="000000"/>
              </a:solidFill>
              <a:prstDash val="solid"/>
            </a:ln>
          </p:spPr>
          <p:txBody>
            <a:bodyPr wrap="square" bIns="0" rtlCol="0" anchor="ctr" anchorCtr="0">
              <a:noAutofit/>
            </a:bodyPr>
            <a:lstStyle/>
            <a:p>
              <a:pPr algn="ctr">
                <a:lnSpc>
                  <a:spcPts val="2000"/>
                </a:lnSpc>
              </a:pPr>
              <a:r>
                <a:rPr lang="zh-CN" altLang="en-US" sz="1250" dirty="0">
                  <a:ln>
                    <a:noFill/>
                  </a:ln>
                  <a:solidFill>
                    <a:schemeClr val="tx1"/>
                  </a:solidFill>
                  <a:sym typeface="+mn-ea"/>
                </a:rPr>
                <a:t>市政公用设施报装</a:t>
              </a:r>
              <a:endParaRPr kumimoji="0" lang="zh-CN" altLang="en-US" sz="125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endParaRPr>
            </a:p>
          </p:txBody>
        </p:sp>
        <p:cxnSp>
          <p:nvCxnSpPr>
            <p:cNvPr id="139" name="肘形连接符 70"/>
            <p:cNvCxnSpPr>
              <a:stCxn id="6" idx="2"/>
              <a:endCxn id="138" idx="1"/>
            </p:cNvCxnSpPr>
            <p:nvPr>
              <p:custDataLst>
                <p:tags r:id="rId9"/>
              </p:custDataLst>
            </p:nvPr>
          </p:nvCxnSpPr>
          <p:spPr>
            <a:xfrm rot="5400000" flipV="1">
              <a:off x="16534" y="7240"/>
              <a:ext cx="1265" cy="272"/>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0" name="直接连接符 139"/>
          <p:cNvCxnSpPr/>
          <p:nvPr/>
        </p:nvCxnSpPr>
        <p:spPr>
          <a:xfrm>
            <a:off x="12394732" y="5312237"/>
            <a:ext cx="468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接箭头连接符 140"/>
          <p:cNvCxnSpPr/>
          <p:nvPr/>
        </p:nvCxnSpPr>
        <p:spPr>
          <a:xfrm flipV="1">
            <a:off x="17064548" y="3152199"/>
            <a:ext cx="0" cy="2160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文本框 143"/>
          <p:cNvSpPr txBox="1"/>
          <p:nvPr/>
        </p:nvSpPr>
        <p:spPr>
          <a:xfrm>
            <a:off x="8615045" y="10498455"/>
            <a:ext cx="4037330" cy="407670"/>
          </a:xfrm>
          <a:prstGeom prst="rect">
            <a:avLst/>
          </a:prstGeom>
          <a:noFill/>
          <a:ln w="9525" cmpd="sng">
            <a:solidFill>
              <a:schemeClr val="bg1"/>
            </a:solidFill>
            <a:prstDash val="solid"/>
          </a:ln>
        </p:spPr>
        <p:txBody>
          <a:bodyPr wrap="square" bIns="0" rtlCol="0" anchor="t"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第一、二、三阶段可并联或并行办理其他事项</a:t>
            </a:r>
            <a:endParaRPr kumimoji="0" lang="zh-CN" altLang="en-US" sz="1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cxnSp>
        <p:nvCxnSpPr>
          <p:cNvPr id="145" name="直接连接符 144"/>
          <p:cNvCxnSpPr/>
          <p:nvPr>
            <p:custDataLst>
              <p:tags r:id="rId10"/>
            </p:custDataLst>
          </p:nvPr>
        </p:nvCxnSpPr>
        <p:spPr>
          <a:xfrm>
            <a:off x="463299" y="11851543"/>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3" name="文本框 122"/>
          <p:cNvSpPr txBox="1"/>
          <p:nvPr/>
        </p:nvSpPr>
        <p:spPr>
          <a:xfrm>
            <a:off x="4723130" y="10906125"/>
            <a:ext cx="5523865" cy="69278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rPr>
              <a:t>建设项目环境影响评价审批（含江河、湖泊新建、改建或扩大排污口审核）</a:t>
            </a:r>
            <a:r>
              <a:rPr kumimoji="0" lang="zh-CN" altLang="en-US"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en-US" altLang="zh-CN"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15</a:t>
            </a:r>
            <a:r>
              <a:rPr kumimoji="0" lang="zh-CN" altLang="en-US"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cxnSp>
        <p:nvCxnSpPr>
          <p:cNvPr id="4" name="直接连接符 3"/>
          <p:cNvCxnSpPr/>
          <p:nvPr/>
        </p:nvCxnSpPr>
        <p:spPr>
          <a:xfrm flipH="1">
            <a:off x="8571865" y="1367155"/>
            <a:ext cx="14605" cy="900176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文本框 60"/>
          <p:cNvSpPr txBox="1"/>
          <p:nvPr/>
        </p:nvSpPr>
        <p:spPr>
          <a:xfrm>
            <a:off x="8862060" y="1989455"/>
            <a:ext cx="3458210" cy="2500630"/>
          </a:xfrm>
          <a:prstGeom prst="rect">
            <a:avLst/>
          </a:prstGeom>
          <a:noFill/>
          <a:ln w="0" cmpd="sng">
            <a:solidFill>
              <a:srgbClr val="000000"/>
            </a:solidFill>
            <a:prstDash val="dash"/>
          </a:ln>
        </p:spPr>
        <p:txBody>
          <a:bodyPr wrap="square"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95" name="文本框 56"/>
          <p:cNvSpPr txBox="1"/>
          <p:nvPr/>
        </p:nvSpPr>
        <p:spPr>
          <a:xfrm>
            <a:off x="8891257" y="1989735"/>
            <a:ext cx="3286148" cy="1214446"/>
          </a:xfrm>
          <a:prstGeom prst="rect">
            <a:avLst/>
          </a:prstGeom>
          <a:noFill/>
          <a:ln w="0" cmpd="sng">
            <a:noFill/>
            <a:prstDash val="dash"/>
          </a:ln>
        </p:spPr>
        <p:txBody>
          <a:bodyPr wrap="square"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建设工程规划许可证核发（组织相关部门并联审查修建性详细规划、总平面图、建设工程设计方案，审批时限</a:t>
            </a:r>
            <a:r>
              <a:rPr kumimoji="0" lang="zh-CN" altLang="en-US" sz="1200" b="0" i="0" u="none" strike="noStrike" kern="1200" cap="none" spc="0" normalizeH="0" baseline="0" noProof="0" dirty="0" smtClean="0">
                <a:ln>
                  <a:noFill/>
                </a:ln>
                <a:solidFill>
                  <a:schemeClr val="tx1"/>
                </a:solidFill>
                <a:effectLst/>
                <a:uLnTx/>
                <a:uFillTx/>
                <a:latin typeface="等线" panose="02010600030101010101" pitchFamily="2" charset="-122"/>
                <a:ea typeface="等线" panose="02010600030101010101" pitchFamily="2" charset="-122"/>
                <a:cs typeface="+mn-ea"/>
                <a:sym typeface="+mn-ea"/>
              </a:rPr>
              <a:t>：</a:t>
            </a:r>
            <a:r>
              <a:rPr kumimoji="0" lang="en-US" altLang="zh-CN" sz="1200" b="0" i="0" u="none" strike="noStrike" kern="1200" cap="none" spc="0" normalizeH="0" baseline="0" noProof="0" dirty="0" smtClean="0">
                <a:ln>
                  <a:noFill/>
                </a:ln>
                <a:solidFill>
                  <a:schemeClr val="tx1"/>
                </a:solidFill>
                <a:effectLst/>
                <a:uLnTx/>
                <a:uFillTx/>
                <a:latin typeface="等线" panose="02010600030101010101" pitchFamily="2" charset="-122"/>
                <a:ea typeface="等线" panose="02010600030101010101" pitchFamily="2" charset="-122"/>
                <a:cs typeface="+mn-ea"/>
                <a:sym typeface="+mn-ea"/>
              </a:rPr>
              <a:t>7</a:t>
            </a:r>
            <a:r>
              <a:rPr kumimoji="0" lang="zh-CN" altLang="en-US" sz="1200" b="0" i="0" u="none" strike="noStrike" kern="1200" cap="none" spc="0" normalizeH="0" baseline="0" noProof="0" dirty="0" smtClean="0">
                <a:ln>
                  <a:noFill/>
                </a:ln>
                <a:solidFill>
                  <a:schemeClr val="tx1"/>
                </a:solidFill>
                <a:effectLst/>
                <a:uLnTx/>
                <a:uFillTx/>
                <a:latin typeface="等线" panose="02010600030101010101" pitchFamily="2" charset="-122"/>
                <a:ea typeface="等线" panose="02010600030101010101" pitchFamily="2" charset="-122"/>
                <a:cs typeface="+mn-ea"/>
                <a:sym typeface="+mn-ea"/>
              </a:rPr>
              <a:t>个</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工作日；核发建筑工程规划许可证：</a:t>
            </a:r>
            <a:r>
              <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en-US" altLang="zh-CN"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（审批时限</a:t>
            </a:r>
            <a:r>
              <a:rPr kumimoji="0" lang="zh-CN" altLang="en-US" sz="1200" b="0" i="0" u="none" strike="noStrike" kern="1200" cap="none" spc="0" normalizeH="0" baseline="0" noProof="0" dirty="0" smtClean="0">
                <a:ln>
                  <a:noFill/>
                </a:ln>
                <a:solidFill>
                  <a:schemeClr val="tx1"/>
                </a:solidFill>
                <a:effectLst/>
                <a:uLnTx/>
                <a:uFillTx/>
                <a:latin typeface="等线" panose="02010600030101010101" pitchFamily="2" charset="-122"/>
                <a:ea typeface="等线" panose="02010600030101010101" pitchFamily="2" charset="-122"/>
                <a:cs typeface="+mn-ea"/>
                <a:sym typeface="+mn-ea"/>
              </a:rPr>
              <a:t>：</a:t>
            </a:r>
            <a:r>
              <a:rPr kumimoji="0" lang="en-US" altLang="zh-CN" sz="1200" b="0" i="0" u="none" strike="noStrike" kern="1200" cap="none" spc="0" normalizeH="0" baseline="0" noProof="0" dirty="0" smtClean="0">
                <a:ln>
                  <a:noFill/>
                </a:ln>
                <a:solidFill>
                  <a:schemeClr val="tx1"/>
                </a:solidFill>
                <a:effectLst/>
                <a:uLnTx/>
                <a:uFillTx/>
                <a:latin typeface="等线" panose="02010600030101010101" pitchFamily="2" charset="-122"/>
                <a:ea typeface="等线" panose="02010600030101010101" pitchFamily="2" charset="-122"/>
                <a:cs typeface="+mn-ea"/>
                <a:sym typeface="+mn-ea"/>
              </a:rPr>
              <a:t>7+3 </a:t>
            </a:r>
            <a:r>
              <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工作日）</a:t>
            </a:r>
            <a:endParaRPr kumimoji="0" lang="zh-CN" altLang="en-US" sz="120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sp>
        <p:nvSpPr>
          <p:cNvPr id="96" name="文本框 57"/>
          <p:cNvSpPr txBox="1"/>
          <p:nvPr/>
        </p:nvSpPr>
        <p:spPr>
          <a:xfrm>
            <a:off x="8819515" y="3204210"/>
            <a:ext cx="1713865" cy="1212850"/>
          </a:xfrm>
          <a:prstGeom prst="rect">
            <a:avLst/>
          </a:prstGeom>
          <a:noFill/>
          <a:ln w="0" cmpd="sng">
            <a:noFill/>
            <a:prstDash val="dash"/>
          </a:ln>
        </p:spPr>
        <p:txBody>
          <a:bodyPr wrap="square" bIns="0" rtlCol="0" anchor="ctr" anchorCtr="0">
            <a:noAutofit/>
          </a:bodyPr>
          <a:lstStyle/>
          <a:p>
            <a:pPr marL="0" marR="0" lvl="0" indent="0" algn="ctr" defTabSz="457200" rtl="0" eaLnBrk="1" fontAlgn="auto" latinLnBrk="0" hangingPunct="1">
              <a:lnSpc>
                <a:spcPts val="2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政府投资项目初步设计审批</a:t>
            </a: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（审批时限：</a:t>
            </a:r>
            <a:r>
              <a:rPr kumimoji="0" lang="en-US" altLang="zh-CN"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6</a:t>
            </a: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个工作日）</a:t>
            </a: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endParaRPr>
          </a:p>
        </p:txBody>
      </p:sp>
      <p:cxnSp>
        <p:nvCxnSpPr>
          <p:cNvPr id="7" name="直接连接符 6"/>
          <p:cNvCxnSpPr>
            <a:endCxn id="5" idx="3"/>
          </p:cNvCxnSpPr>
          <p:nvPr/>
        </p:nvCxnSpPr>
        <p:spPr>
          <a:xfrm>
            <a:off x="8819819" y="3227678"/>
            <a:ext cx="3500462" cy="12399"/>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00" name="矩形 99"/>
          <p:cNvSpPr/>
          <p:nvPr/>
        </p:nvSpPr>
        <p:spPr>
          <a:xfrm>
            <a:off x="10676890" y="3299460"/>
            <a:ext cx="1500505" cy="1116965"/>
          </a:xfrm>
          <a:prstGeom prst="rect">
            <a:avLst/>
          </a:prstGeom>
        </p:spPr>
        <p:txBody>
          <a:bodyPr wrap="square">
            <a:spAutoFit/>
          </a:bodyPr>
          <a:lstStyle/>
          <a:p>
            <a:pPr marL="0" marR="0" lvl="0" indent="0" algn="ctr" defTabSz="457200" rtl="0" eaLnBrk="1" fontAlgn="auto" latinLnBrk="0" hangingPunct="1">
              <a:lnSpc>
                <a:spcPts val="2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政府投资项目初步设计概算审批</a:t>
            </a: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（审批时限：</a:t>
            </a:r>
            <a:r>
              <a:rPr kumimoji="0" lang="en-US" altLang="zh-CN"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10</a:t>
            </a:r>
            <a:r>
              <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rPr>
              <a:t>个工作日）</a:t>
            </a:r>
            <a:endParaRPr kumimoji="0" lang="zh-CN" altLang="en-US" sz="1200" b="0" i="0" u="none" strike="noStrike" kern="1200" cap="none" spc="0" normalizeH="0" baseline="0" noProof="0" dirty="0">
              <a:ln>
                <a:noFill/>
              </a:ln>
              <a:solidFill>
                <a:schemeClr val="tx1"/>
              </a:solidFill>
              <a:effectLst/>
              <a:uLnTx/>
              <a:uFillTx/>
              <a:latin typeface="Calibri" panose="020F0502020204030204"/>
              <a:ea typeface="等线" panose="02010600030101010101" pitchFamily="2" charset="-122"/>
              <a:cs typeface="+mn-cs"/>
              <a:sym typeface="+mn-ea"/>
            </a:endParaRPr>
          </a:p>
        </p:txBody>
      </p:sp>
      <p:cxnSp>
        <p:nvCxnSpPr>
          <p:cNvPr id="101" name="直接连接符 100"/>
          <p:cNvCxnSpPr/>
          <p:nvPr/>
        </p:nvCxnSpPr>
        <p:spPr>
          <a:xfrm flipH="1">
            <a:off x="10533380" y="3248025"/>
            <a:ext cx="15875" cy="12420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5452745" y="2183765"/>
            <a:ext cx="2428875" cy="755015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a:ea typeface="等线" panose="02010600030101010101" pitchFamily="2" charset="-122"/>
              <a:cs typeface="+mn-cs"/>
            </a:endParaRPr>
          </a:p>
        </p:txBody>
      </p:sp>
      <p:cxnSp>
        <p:nvCxnSpPr>
          <p:cNvPr id="8" name="直接连接符 7"/>
          <p:cNvCxnSpPr/>
          <p:nvPr/>
        </p:nvCxnSpPr>
        <p:spPr>
          <a:xfrm>
            <a:off x="5448300" y="2747645"/>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5448300" y="4181475"/>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483860" y="3299460"/>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448300" y="4848860"/>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448300" y="5615940"/>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473065" y="6191885"/>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465445" y="7422515"/>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465445" y="8064500"/>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483860" y="8692515"/>
            <a:ext cx="2387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7622520" y="3066415"/>
            <a:ext cx="2356485" cy="98425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a:ea typeface="等线" panose="02010600030101010101" pitchFamily="2" charset="-122"/>
              <a:cs typeface="+mn-cs"/>
            </a:endParaRPr>
          </a:p>
        </p:txBody>
      </p:sp>
      <p:sp>
        <p:nvSpPr>
          <p:cNvPr id="21" name="文本框 20"/>
          <p:cNvSpPr txBox="1"/>
          <p:nvPr/>
        </p:nvSpPr>
        <p:spPr>
          <a:xfrm>
            <a:off x="10676890" y="10906125"/>
            <a:ext cx="5523865" cy="69278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125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洪水影响评价审批（审批时限：</a:t>
            </a:r>
            <a:r>
              <a:rPr lang="en-US" altLang="zh-CN" sz="125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5</a:t>
            </a:r>
            <a:r>
              <a:rPr lang="zh-CN" altLang="en-US" sz="125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rPr>
              <a:t>个工作日）</a:t>
            </a:r>
            <a:endParaRPr kumimoji="0" lang="zh-CN" altLang="en-US" sz="1250" b="0" i="0" u="none" strike="noStrike" kern="1200" cap="none" spc="0" normalizeH="0" baseline="0" noProof="0" dirty="0">
              <a:ln>
                <a:noFill/>
              </a:ln>
              <a:solidFill>
                <a:schemeClr val="tx1"/>
              </a:solidFill>
              <a:effectLst/>
              <a:uLnTx/>
              <a:uFillTx/>
              <a:latin typeface="等线" panose="02010600030101010101" pitchFamily="2" charset="-122"/>
              <a:ea typeface="等线" panose="02010600030101010101" pitchFamily="2" charset="-122"/>
              <a:cs typeface="+mn-ea"/>
              <a:sym typeface="+mn-ea"/>
            </a:endParaRPr>
          </a:p>
        </p:txBody>
      </p:sp>
      <p:cxnSp>
        <p:nvCxnSpPr>
          <p:cNvPr id="17" name="直接连接符 16"/>
          <p:cNvCxnSpPr/>
          <p:nvPr>
            <p:custDataLst>
              <p:tags r:id="rId11"/>
            </p:custDataLst>
          </p:nvPr>
        </p:nvCxnSpPr>
        <p:spPr>
          <a:xfrm flipV="1">
            <a:off x="8619490" y="5855335"/>
            <a:ext cx="12018010" cy="635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9259570" y="6163945"/>
            <a:ext cx="2689860" cy="306705"/>
          </a:xfrm>
          <a:prstGeom prst="rect">
            <a:avLst/>
          </a:prstGeom>
          <a:noFill/>
        </p:spPr>
        <p:txBody>
          <a:bodyPr wrap="none" rtlCol="0" anchor="t">
            <a:spAutoFit/>
          </a:bodyPr>
          <a:lstStyle/>
          <a:p>
            <a:pPr algn="ctr" defTabSz="914400" fontAlgn="base">
              <a:buClrTx/>
              <a:buSzTx/>
              <a:buFontTx/>
              <a:defRPr/>
            </a:pPr>
            <a:r>
              <a:rPr lang="zh-CN" altLang="en-US" sz="1400" b="1" noProof="0" dirty="0">
                <a:ln>
                  <a:noFill/>
                </a:ln>
                <a:solidFill>
                  <a:schemeClr val="tx1"/>
                </a:solidFill>
                <a:effectLst/>
                <a:uLnTx/>
                <a:uFillTx/>
                <a:latin typeface="Arial" panose="020B0604020202020204" pitchFamily="34" charset="0"/>
                <a:ea typeface="宋体" panose="02010600030101010101" pitchFamily="2" charset="-122"/>
                <a:sym typeface="+mn-ea"/>
              </a:rPr>
              <a:t>第二阶段可并联或并行办理事项</a:t>
            </a:r>
            <a:endParaRPr lang="zh-CN" altLang="en-US" sz="1400" b="1" noProof="0" dirty="0">
              <a:ln>
                <a:noFill/>
              </a:ln>
              <a:solidFill>
                <a:schemeClr val="tx1"/>
              </a:solidFill>
              <a:effectLst/>
              <a:uLnTx/>
              <a:uFillTx/>
              <a:latin typeface="Arial" panose="020B0604020202020204" pitchFamily="34" charset="0"/>
              <a:ea typeface="宋体" panose="02010600030101010101" pitchFamily="2" charset="-122"/>
              <a:sym typeface="+mn-ea"/>
            </a:endParaRPr>
          </a:p>
        </p:txBody>
      </p:sp>
      <p:sp>
        <p:nvSpPr>
          <p:cNvPr id="36" name="文本框 67"/>
          <p:cNvSpPr txBox="1"/>
          <p:nvPr/>
        </p:nvSpPr>
        <p:spPr>
          <a:xfrm>
            <a:off x="8816975" y="6584950"/>
            <a:ext cx="3559175" cy="633730"/>
          </a:xfrm>
          <a:prstGeom prst="rect">
            <a:avLst/>
          </a:prstGeom>
          <a:solidFill>
            <a:srgbClr val="E7E6E6"/>
          </a:solidFill>
          <a:ln w="12700" cmpd="sng">
            <a:solidFill>
              <a:srgbClr val="000000"/>
            </a:solidFill>
            <a:prstDash val="solid"/>
          </a:ln>
        </p:spPr>
        <p:txBody>
          <a:bodyPr wrap="square" bIns="0" rtlCol="0" anchor="ctr" anchorCtr="0">
            <a:noAutofit/>
          </a:bodyPr>
          <a:lstStyle/>
          <a:p>
            <a:pPr algn="ctr">
              <a:lnSpc>
                <a:spcPts val="2000"/>
              </a:lnSpc>
            </a:pPr>
            <a:r>
              <a:rPr lang="zh-CN" altLang="en-US" sz="1190" dirty="0">
                <a:solidFill>
                  <a:schemeClr val="tx1"/>
                </a:solidFill>
                <a:latin typeface="等线" panose="02010600030101010101" pitchFamily="2" charset="-122"/>
                <a:ea typeface="等线" panose="02010600030101010101" pitchFamily="2" charset="-122"/>
                <a:cs typeface="等线" panose="02010600030101010101" pitchFamily="2" charset="-122"/>
              </a:rPr>
              <a:t>应建防空地下室的民用建筑项目报建审批或防空地下室易地建设审批</a:t>
            </a:r>
            <a:r>
              <a:rPr lang="zh-CN" altLang="en-US" sz="1190" dirty="0">
                <a:solidFill>
                  <a:schemeClr val="tx1"/>
                </a:solidFill>
                <a:latin typeface="等线" panose="02010600030101010101" pitchFamily="2" charset="-122"/>
                <a:ea typeface="等线" panose="02010600030101010101" pitchFamily="2" charset="-122"/>
                <a:cs typeface="等线" panose="02010600030101010101" pitchFamily="2" charset="-122"/>
                <a:sym typeface="+mn-ea"/>
              </a:rPr>
              <a:t>（审批时限：</a:t>
            </a:r>
            <a:r>
              <a:rPr lang="en-US" altLang="zh-CN" sz="1190" dirty="0">
                <a:solidFill>
                  <a:schemeClr val="tx1"/>
                </a:solidFill>
                <a:latin typeface="等线" panose="02010600030101010101" pitchFamily="2" charset="-122"/>
                <a:ea typeface="等线" panose="02010600030101010101" pitchFamily="2" charset="-122"/>
                <a:cs typeface="等线" panose="02010600030101010101" pitchFamily="2" charset="-122"/>
                <a:sym typeface="+mn-ea"/>
              </a:rPr>
              <a:t>5</a:t>
            </a:r>
            <a:r>
              <a:rPr lang="zh-CN" altLang="en-US" sz="1190" dirty="0">
                <a:solidFill>
                  <a:schemeClr val="tx1"/>
                </a:solidFill>
                <a:latin typeface="等线" panose="02010600030101010101" pitchFamily="2" charset="-122"/>
                <a:ea typeface="等线" panose="02010600030101010101" pitchFamily="2" charset="-122"/>
                <a:cs typeface="等线" panose="02010600030101010101" pitchFamily="2" charset="-122"/>
                <a:sym typeface="+mn-ea"/>
              </a:rPr>
              <a:t>个工作日）</a:t>
            </a:r>
            <a:endParaRPr lang="zh-CN" altLang="en-US" sz="1190" dirty="0">
              <a:solidFill>
                <a:schemeClr val="tx1"/>
              </a:solidFill>
              <a:latin typeface="等线" panose="02010600030101010101" pitchFamily="2" charset="-122"/>
              <a:ea typeface="等线" panose="02010600030101010101" pitchFamily="2" charset="-122"/>
              <a:cs typeface="等线" panose="02010600030101010101" pitchFamily="2" charset="-122"/>
              <a:sym typeface="+mn-ea"/>
            </a:endParaRPr>
          </a:p>
        </p:txBody>
      </p:sp>
      <p:sp>
        <p:nvSpPr>
          <p:cNvPr id="125" name="文本框 124"/>
          <p:cNvSpPr txBox="1"/>
          <p:nvPr/>
        </p:nvSpPr>
        <p:spPr>
          <a:xfrm>
            <a:off x="16605250" y="6191885"/>
            <a:ext cx="3725545" cy="4333240"/>
          </a:xfrm>
          <a:prstGeom prst="rect">
            <a:avLst/>
          </a:prstGeom>
          <a:noFill/>
          <a:ln w="9525" cmpd="sng">
            <a:solidFill>
              <a:schemeClr val="bg1"/>
            </a:solidFill>
            <a:prstDash val="solid"/>
          </a:ln>
        </p:spPr>
        <p:txBody>
          <a:bodyPr wrap="square" bIns="0" rtlCol="0" anchor="t" anchorCtr="0">
            <a:noAutofit/>
          </a:bodyPr>
          <a:p>
            <a:pPr algn="ctr">
              <a:buClrTx/>
              <a:buSzTx/>
              <a:buNone/>
            </a:pPr>
            <a:r>
              <a:rPr lang="zh-CN" altLang="en-US" sz="1400" b="1" noProof="0" dirty="0">
                <a:ln>
                  <a:noFill/>
                </a:ln>
                <a:solidFill>
                  <a:schemeClr val="tx1"/>
                </a:solidFill>
                <a:effectLst/>
                <a:uLnTx/>
                <a:uFillTx/>
                <a:latin typeface="Arial" panose="020B0604020202020204" pitchFamily="34" charset="0"/>
                <a:ea typeface="宋体" panose="02010600030101010101" pitchFamily="2" charset="-122"/>
              </a:rPr>
              <a:t>第四阶段可并联或并行办理其他事项</a:t>
            </a:r>
            <a:endParaRPr lang="zh-CN" altLang="en-US" sz="1400" b="1" noProof="0" dirty="0">
              <a:ln>
                <a:noFill/>
              </a:ln>
              <a:solidFill>
                <a:schemeClr val="tx1"/>
              </a:solidFill>
              <a:effectLst/>
              <a:uLnTx/>
              <a:uFillTx/>
              <a:latin typeface="Arial" panose="020B0604020202020204" pitchFamily="34" charset="0"/>
              <a:ea typeface="宋体" panose="02010600030101010101" pitchFamily="2" charset="-122"/>
            </a:endParaRPr>
          </a:p>
        </p:txBody>
      </p:sp>
      <p:sp>
        <p:nvSpPr>
          <p:cNvPr id="20" name="文本框 19"/>
          <p:cNvSpPr txBox="1"/>
          <p:nvPr/>
        </p:nvSpPr>
        <p:spPr>
          <a:xfrm>
            <a:off x="16903700" y="6570980"/>
            <a:ext cx="3131185" cy="633095"/>
          </a:xfrm>
          <a:prstGeom prst="rect">
            <a:avLst/>
          </a:prstGeom>
          <a:solidFill>
            <a:schemeClr val="bg2"/>
          </a:solidFill>
          <a:ln w="0" cmpd="sng">
            <a:solidFill>
              <a:srgbClr val="000000"/>
            </a:solidFill>
            <a:prstDash val="solid"/>
          </a:ln>
        </p:spPr>
        <p:txBody>
          <a:bodyPr wrap="square" bIns="0" rtlCol="0" anchor="ctr" anchorCtr="0">
            <a:noAutofit/>
          </a:bodyPr>
          <a:p>
            <a:pPr algn="ctr">
              <a:buClrTx/>
              <a:buSzTx/>
              <a:buNone/>
            </a:pPr>
            <a:r>
              <a:rPr lang="zh-CN" altLang="en-US" sz="1200" dirty="0">
                <a:ln>
                  <a:noFill/>
                </a:ln>
                <a:solidFill>
                  <a:schemeClr val="tx1"/>
                </a:solidFill>
                <a:latin typeface="+mn-ea"/>
              </a:rPr>
              <a:t>市政公用设施接入</a:t>
            </a:r>
            <a:endParaRPr lang="zh-CN" altLang="en-US" sz="1200" dirty="0">
              <a:ln>
                <a:noFill/>
              </a:ln>
              <a:solidFill>
                <a:schemeClr val="tx1"/>
              </a:solidFill>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009005" y="922020"/>
            <a:ext cx="9220200" cy="475615"/>
          </a:xfrm>
          <a:prstGeom prst="rect">
            <a:avLst/>
          </a:prstGeom>
          <a:noFill/>
        </p:spPr>
        <p:txBody>
          <a:bodyPr wrap="square" rtlCol="0">
            <a:spAutoFit/>
          </a:bodyPr>
          <a:lstStyle/>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8" name="矩形 7"/>
          <p:cNvSpPr/>
          <p:nvPr/>
        </p:nvSpPr>
        <p:spPr>
          <a:xfrm>
            <a:off x="98044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344805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591566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1135995" y="471360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1135995" y="610806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1135995" y="750252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7" name="矩形 16"/>
          <p:cNvSpPr/>
          <p:nvPr/>
        </p:nvSpPr>
        <p:spPr>
          <a:xfrm>
            <a:off x="11135995" y="8896985"/>
            <a:ext cx="5709285" cy="864870"/>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国家安全主管部门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（涉及国家安全事项的建设项目验收）</a:t>
            </a:r>
            <a:endParaRPr lang="zh-CN" altLang="en-US">
              <a:solidFill>
                <a:schemeClr val="tx1"/>
              </a:solidFill>
              <a:latin typeface="黑体" panose="02010609060101010101" pitchFamily="49" charset="-122"/>
              <a:ea typeface="黑体" panose="02010609060101010101" pitchFamily="49" charset="-122"/>
            </a:endParaRPr>
          </a:p>
        </p:txBody>
      </p:sp>
      <p:sp>
        <p:nvSpPr>
          <p:cNvPr id="18" name="矩形 17"/>
          <p:cNvSpPr/>
          <p:nvPr/>
        </p:nvSpPr>
        <p:spPr>
          <a:xfrm>
            <a:off x="11135995" y="10291445"/>
            <a:ext cx="5709285" cy="864870"/>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气象主管部门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（特定项目雷电防护装置竣工验收）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0948035" y="3352800"/>
            <a:ext cx="6066155" cy="8058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17461865" y="3352800"/>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17461865" y="4713605"/>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17462500" y="10815320"/>
            <a:ext cx="2557780" cy="596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28" name="矩形 27"/>
          <p:cNvSpPr/>
          <p:nvPr/>
        </p:nvSpPr>
        <p:spPr>
          <a:xfrm>
            <a:off x="139001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788860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1438719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1" name="矩形 30"/>
          <p:cNvSpPr/>
          <p:nvPr/>
        </p:nvSpPr>
        <p:spPr>
          <a:xfrm>
            <a:off x="139001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788860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1438719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4" name="矩形 33"/>
          <p:cNvSpPr/>
          <p:nvPr/>
        </p:nvSpPr>
        <p:spPr>
          <a:xfrm>
            <a:off x="980440" y="11905615"/>
            <a:ext cx="19040475" cy="25031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4856480" y="11981815"/>
            <a:ext cx="11927205" cy="398780"/>
          </a:xfrm>
          <a:prstGeom prst="rect">
            <a:avLst/>
          </a:prstGeom>
          <a:noFill/>
        </p:spPr>
        <p:txBody>
          <a:bodyPr wrap="square" rtlCol="0">
            <a:spAutoFit/>
          </a:bodyPr>
          <a:lstStyle/>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36" name="文本框 35"/>
          <p:cNvSpPr txBox="1"/>
          <p:nvPr/>
        </p:nvSpPr>
        <p:spPr>
          <a:xfrm>
            <a:off x="800735" y="14749780"/>
            <a:ext cx="11634470" cy="553085"/>
          </a:xfrm>
          <a:prstGeom prst="rect">
            <a:avLst/>
          </a:prstGeom>
          <a:noFill/>
        </p:spPr>
        <p:txBody>
          <a:bodyPr wrap="square" rtlCol="0">
            <a:spAutoFit/>
          </a:bodyPr>
          <a:lstStyle/>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sp>
        <p:nvSpPr>
          <p:cNvPr id="37" name="矩形 36"/>
          <p:cNvSpPr/>
          <p:nvPr/>
        </p:nvSpPr>
        <p:spPr>
          <a:xfrm>
            <a:off x="17462500" y="7435215"/>
            <a:ext cx="2558415" cy="28841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6" name="矩形 5"/>
          <p:cNvSpPr/>
          <p:nvPr/>
        </p:nvSpPr>
        <p:spPr>
          <a:xfrm>
            <a:off x="12229465" y="3842385"/>
            <a:ext cx="3503930" cy="45847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838327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17461865" y="6074410"/>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9" idx="0"/>
          </p:cNvCxnSpPr>
          <p:nvPr/>
        </p:nvCxnSpPr>
        <p:spPr>
          <a:xfrm rot="16200000" flipH="1" flipV="1">
            <a:off x="12702540" y="35560"/>
            <a:ext cx="2721610" cy="9356090"/>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9453245" y="2438400"/>
            <a:ext cx="9220200" cy="368300"/>
          </a:xfrm>
          <a:prstGeom prst="rect">
            <a:avLst/>
          </a:prstGeom>
          <a:noFill/>
        </p:spPr>
        <p:txBody>
          <a:bodyPr wrap="square" rtlCol="0">
            <a:spAutoFit/>
          </a:bodyPr>
          <a:lstStyle/>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18741390" y="421195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18741390" y="557847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18743930" y="6939280"/>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18782030" y="1031938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299529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546290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791908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0447020"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17017365" y="3784600"/>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sp>
        <p:nvSpPr>
          <p:cNvPr id="44" name="矩形 43"/>
          <p:cNvSpPr/>
          <p:nvPr/>
        </p:nvSpPr>
        <p:spPr>
          <a:xfrm>
            <a:off x="17616121" y="8115299"/>
            <a:ext cx="2329229" cy="646331"/>
          </a:xfrm>
          <a:prstGeom prst="rect">
            <a:avLst/>
          </a:prstGeom>
        </p:spPr>
        <p:txBody>
          <a:bodyPr wrap="square">
            <a:spAutoFit/>
          </a:bodyPr>
          <a:lstStyle/>
          <a:p>
            <a:pPr algn="ctr"/>
            <a:r>
              <a:rPr lang="zh-CN" altLang="en-US" dirty="0" smtClean="0">
                <a:latin typeface="黑体" panose="02010609060101010101" pitchFamily="49" charset="-122"/>
                <a:ea typeface="黑体" panose="02010609060101010101" pitchFamily="49" charset="-122"/>
              </a:rPr>
              <a:t>城镇排水与污水处理设施竣工验收备案</a:t>
            </a:r>
            <a:endParaRPr lang="zh-CN" altLang="en-US" dirty="0">
              <a:latin typeface="黑体" panose="02010609060101010101" pitchFamily="49" charset="-122"/>
              <a:ea typeface="黑体" panose="02010609060101010101" pitchFamily="49" charset="-122"/>
            </a:endParaRPr>
          </a:p>
        </p:txBody>
      </p:sp>
    </p:spTree>
  </p:cSld>
  <p:clrMapOvr>
    <a:masterClrMapping/>
  </p:clrMapOvr>
</p:sld>
</file>

<file path=ppt/tags/tag1.xml><?xml version="1.0" encoding="utf-8"?>
<p:tagLst xmlns:p="http://schemas.openxmlformats.org/presentationml/2006/main">
  <p:tag name="WM_BEAUTIFY_ZORDER_FLAG_TAG" val="8"/>
</p:tagLst>
</file>

<file path=ppt/tags/tag10.xml><?xml version="1.0" encoding="utf-8"?>
<p:tagLst xmlns:p="http://schemas.openxmlformats.org/presentationml/2006/main">
  <p:tag name="WM_BEAUTIFY_ZORDER_FLAG_TAG" val="6"/>
</p:tagLst>
</file>

<file path=ppt/tags/tag11.xml><?xml version="1.0" encoding="utf-8"?>
<p:tagLst xmlns:p="http://schemas.openxmlformats.org/presentationml/2006/main">
  <p:tag name="WM_BEAUTIFY_ZORDER_FLAG_TAG" val="6"/>
</p:tagLst>
</file>

<file path=ppt/tags/tag2.xml><?xml version="1.0" encoding="utf-8"?>
<p:tagLst xmlns:p="http://schemas.openxmlformats.org/presentationml/2006/main">
  <p:tag name="WM_BEAUTIFY_ZORDER_FLAG_TAG" val="16"/>
</p:tagLst>
</file>

<file path=ppt/tags/tag3.xml><?xml version="1.0" encoding="utf-8"?>
<p:tagLst xmlns:p="http://schemas.openxmlformats.org/presentationml/2006/main">
  <p:tag name="WM_BEAUTIFY_ZORDER_FLAG_TAG" val="18"/>
</p:tagLst>
</file>

<file path=ppt/tags/tag4.xml><?xml version="1.0" encoding="utf-8"?>
<p:tagLst xmlns:p="http://schemas.openxmlformats.org/presentationml/2006/main">
  <p:tag name="WM_BEAUTIFY_ZORDER_FLAG_TAG" val="23"/>
</p:tagLst>
</file>

<file path=ppt/tags/tag5.xml><?xml version="1.0" encoding="utf-8"?>
<p:tagLst xmlns:p="http://schemas.openxmlformats.org/presentationml/2006/main">
  <p:tag name="WM_BEAUTIFY_ZORDER_FLAG_TAG" val="26"/>
</p:tagLst>
</file>

<file path=ppt/tags/tag6.xml><?xml version="1.0" encoding="utf-8"?>
<p:tagLst xmlns:p="http://schemas.openxmlformats.org/presentationml/2006/main">
  <p:tag name="WM_BEAUTIFY_ZORDER_FLAG_TAG" val="19"/>
</p:tagLst>
</file>

<file path=ppt/tags/tag7.xml><?xml version="1.0" encoding="utf-8"?>
<p:tagLst xmlns:p="http://schemas.openxmlformats.org/presentationml/2006/main">
  <p:tag name="WM_BEAUTIFY_ZORDER_FLAG_TAG" val="12"/>
</p:tagLst>
</file>

<file path=ppt/tags/tag8.xml><?xml version="1.0" encoding="utf-8"?>
<p:tagLst xmlns:p="http://schemas.openxmlformats.org/presentationml/2006/main">
  <p:tag name="WM_BEAUTIFY_ZORDER_FLAG_TAG" val="6"/>
</p:tagLst>
</file>

<file path=ppt/tags/tag9.xml><?xml version="1.0" encoding="utf-8"?>
<p:tagLst xmlns:p="http://schemas.openxmlformats.org/presentationml/2006/main">
  <p:tag name="WM_BEAUTIFY_ZORDER_FLAG_TAG" val="22"/>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2121</Words>
  <Application>WPS 演示</Application>
  <PresentationFormat>自定义</PresentationFormat>
  <Paragraphs>174</Paragraphs>
  <Slides>2</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Calibri</vt:lpstr>
      <vt:lpstr>等线</vt:lpstr>
      <vt:lpstr>黑体</vt:lpstr>
      <vt:lpstr>Arial</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Admin</cp:lastModifiedBy>
  <cp:revision>99</cp:revision>
  <dcterms:created xsi:type="dcterms:W3CDTF">2021-09-22T06:50:00Z</dcterms:created>
  <dcterms:modified xsi:type="dcterms:W3CDTF">2022-01-25T07:40:25Z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AD6D269BE02541C3B22DF6174DB2293B</vt:lpwstr>
  </property>
</Properties>
</file>