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6"/>
  </p:handoutMasterIdLst>
  <p:sldIdLst>
    <p:sldId id="268" r:id="rId3"/>
    <p:sldId id="269" r:id="rId5"/>
  </p:sldIdLst>
  <p:sldSz cx="21238845" cy="179990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X230" initials="X" lastIdx="1" clrIdx="0"/>
  <p:cmAuthor id="0" name="李亚勇" initials="xb21cn" lastIdx="4" clrIdx="0"/>
  <p:cmAuthor id="1" name="微软用户" initials="微" lastIdx="1" clrIdx="0"/>
  <p:cmAuthor id="8" name="刘建华" initials="刘" lastIdx="1" clrIdx="0"/>
  <p:cmAuthor id="2" name="周毅" initials="周" lastIdx="23" clrIdx="1"/>
  <p:cmAuthor id="3" name="Zhao Libo" initials="Z" lastIdx="6" clrIdx="2"/>
  <p:cmAuthor id="4" name="中建五局工业设备安装有限公司北京国贸三期B项目部" initials="中" lastIdx="0" clrIdx="3"/>
  <p:cmAuthor id="5" name="刘钊" initials="刘" lastIdx="2" clrIdx="4"/>
  <p:cmAuthor id="6" name="刘骁" initials="刘" lastIdx="4" clrIdx="5"/>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0CECE"/>
    <a:srgbClr val="AFABAB"/>
    <a:srgbClr val="99FAFB"/>
    <a:srgbClr val="65F7F9"/>
    <a:srgbClr val="6DB8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10" autoAdjust="0"/>
    <p:restoredTop sz="94660"/>
  </p:normalViewPr>
  <p:slideViewPr>
    <p:cSldViewPr snapToGrid="0">
      <p:cViewPr>
        <p:scale>
          <a:sx n="50" d="100"/>
          <a:sy n="50" d="100"/>
        </p:scale>
        <p:origin x="-78" y="702"/>
      </p:cViewPr>
      <p:guideLst>
        <p:guide orient="horz" pos="5700"/>
        <p:guide pos="669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handoutMaster" Target="handoutMasters/handoutMaster1.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commentAuthors" Target="commentAuthors.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608216" y="1143000"/>
            <a:ext cx="3641568"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1423988" y="1243013"/>
            <a:ext cx="3959225" cy="3354387"/>
          </a:xfrm>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93000" y="2945889"/>
            <a:ext cx="18054001" cy="6266782"/>
          </a:xfrm>
        </p:spPr>
        <p:txBody>
          <a:bodyPr anchor="b"/>
          <a:lstStyle>
            <a:lvl1pPr algn="ctr">
              <a:defRPr sz="13935"/>
            </a:lvl1pPr>
          </a:lstStyle>
          <a:p>
            <a:r>
              <a:rPr lang="zh-CN" altLang="en-US"/>
              <a:t>单击此处编辑母版标题样式</a:t>
            </a:r>
            <a:endParaRPr lang="en-US" dirty="0"/>
          </a:p>
        </p:txBody>
      </p:sp>
      <p:sp>
        <p:nvSpPr>
          <p:cNvPr id="3" name="Subtitle 2"/>
          <p:cNvSpPr>
            <a:spLocks noGrp="1"/>
          </p:cNvSpPr>
          <p:nvPr>
            <p:ph type="subTitle" idx="1"/>
          </p:nvPr>
        </p:nvSpPr>
        <p:spPr>
          <a:xfrm>
            <a:off x="2655000" y="9454342"/>
            <a:ext cx="15930001" cy="4345912"/>
          </a:xfrm>
        </p:spPr>
        <p:txBody>
          <a:bodyPr/>
          <a:lstStyle>
            <a:lvl1pPr marL="0" indent="0" algn="ctr">
              <a:buNone/>
              <a:defRPr sz="5575"/>
            </a:lvl1pPr>
            <a:lvl2pPr marL="1061720" indent="0" algn="ctr">
              <a:buNone/>
              <a:defRPr sz="4645"/>
            </a:lvl2pPr>
            <a:lvl3pPr marL="2124075" indent="0" algn="ctr">
              <a:buNone/>
              <a:defRPr sz="4180"/>
            </a:lvl3pPr>
            <a:lvl4pPr marL="3185795" indent="0" algn="ctr">
              <a:buNone/>
              <a:defRPr sz="3715"/>
            </a:lvl4pPr>
            <a:lvl5pPr marL="4248150" indent="0" algn="ctr">
              <a:buNone/>
              <a:defRPr sz="3715"/>
            </a:lvl5pPr>
            <a:lvl6pPr marL="5309870" indent="0" algn="ctr">
              <a:buNone/>
              <a:defRPr sz="3715"/>
            </a:lvl6pPr>
            <a:lvl7pPr marL="6372225" indent="0" algn="ctr">
              <a:buNone/>
              <a:defRPr sz="3715"/>
            </a:lvl7pPr>
            <a:lvl8pPr marL="7433945" indent="0" algn="ctr">
              <a:buNone/>
              <a:defRPr sz="3715"/>
            </a:lvl8pPr>
            <a:lvl9pPr marL="8496300" indent="0" algn="ctr">
              <a:buNone/>
              <a:defRPr sz="371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199877" y="958351"/>
            <a:ext cx="4579875" cy="1525444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460251" y="958351"/>
            <a:ext cx="13474126" cy="15254449"/>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449189" y="4487588"/>
            <a:ext cx="18319501" cy="7487637"/>
          </a:xfrm>
        </p:spPr>
        <p:txBody>
          <a:bodyPr anchor="b"/>
          <a:lstStyle>
            <a:lvl1pPr>
              <a:defRPr sz="13935"/>
            </a:lvl1pPr>
          </a:lstStyle>
          <a:p>
            <a:r>
              <a:rPr lang="zh-CN" altLang="en-US"/>
              <a:t>单击此处编辑母版标题样式</a:t>
            </a:r>
            <a:endParaRPr lang="en-US" dirty="0"/>
          </a:p>
        </p:txBody>
      </p:sp>
      <p:sp>
        <p:nvSpPr>
          <p:cNvPr id="3" name="Text Placeholder 2"/>
          <p:cNvSpPr>
            <a:spLocks noGrp="1"/>
          </p:cNvSpPr>
          <p:nvPr>
            <p:ph type="body" idx="1"/>
          </p:nvPr>
        </p:nvSpPr>
        <p:spPr>
          <a:xfrm>
            <a:off x="1449189" y="12046061"/>
            <a:ext cx="18319501" cy="3937571"/>
          </a:xfrm>
        </p:spPr>
        <p:txBody>
          <a:bodyPr/>
          <a:lstStyle>
            <a:lvl1pPr marL="0" indent="0">
              <a:buNone/>
              <a:defRPr sz="5575">
                <a:solidFill>
                  <a:schemeClr val="tx1"/>
                </a:solidFill>
              </a:defRPr>
            </a:lvl1pPr>
            <a:lvl2pPr marL="1061720" indent="0">
              <a:buNone/>
              <a:defRPr sz="4645">
                <a:solidFill>
                  <a:schemeClr val="tx1">
                    <a:tint val="75000"/>
                  </a:schemeClr>
                </a:solidFill>
              </a:defRPr>
            </a:lvl2pPr>
            <a:lvl3pPr marL="2124075" indent="0">
              <a:buNone/>
              <a:defRPr sz="4180">
                <a:solidFill>
                  <a:schemeClr val="tx1">
                    <a:tint val="75000"/>
                  </a:schemeClr>
                </a:solidFill>
              </a:defRPr>
            </a:lvl3pPr>
            <a:lvl4pPr marL="3185795" indent="0">
              <a:buNone/>
              <a:defRPr sz="3715">
                <a:solidFill>
                  <a:schemeClr val="tx1">
                    <a:tint val="75000"/>
                  </a:schemeClr>
                </a:solidFill>
              </a:defRPr>
            </a:lvl4pPr>
            <a:lvl5pPr marL="4248150" indent="0">
              <a:buNone/>
              <a:defRPr sz="3715">
                <a:solidFill>
                  <a:schemeClr val="tx1">
                    <a:tint val="75000"/>
                  </a:schemeClr>
                </a:solidFill>
              </a:defRPr>
            </a:lvl5pPr>
            <a:lvl6pPr marL="5309870" indent="0">
              <a:buNone/>
              <a:defRPr sz="3715">
                <a:solidFill>
                  <a:schemeClr val="tx1">
                    <a:tint val="75000"/>
                  </a:schemeClr>
                </a:solidFill>
              </a:defRPr>
            </a:lvl6pPr>
            <a:lvl7pPr marL="6372225" indent="0">
              <a:buNone/>
              <a:defRPr sz="3715">
                <a:solidFill>
                  <a:schemeClr val="tx1">
                    <a:tint val="75000"/>
                  </a:schemeClr>
                </a:solidFill>
              </a:defRPr>
            </a:lvl7pPr>
            <a:lvl8pPr marL="7433945" indent="0">
              <a:buNone/>
              <a:defRPr sz="3715">
                <a:solidFill>
                  <a:schemeClr val="tx1">
                    <a:tint val="75000"/>
                  </a:schemeClr>
                </a:solidFill>
              </a:defRPr>
            </a:lvl8pPr>
            <a:lvl9pPr marL="8496300" indent="0">
              <a:buNone/>
              <a:defRPr sz="3715">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460249" y="4791754"/>
            <a:ext cx="9027001" cy="11421045"/>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10752751" y="4791754"/>
            <a:ext cx="9027001" cy="11421045"/>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463016" y="958355"/>
            <a:ext cx="18319501" cy="347923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463019" y="4412583"/>
            <a:ext cx="8985514" cy="2162538"/>
          </a:xfrm>
        </p:spPr>
        <p:txBody>
          <a:bodyPr anchor="b"/>
          <a:lstStyle>
            <a:lvl1pPr marL="0" indent="0">
              <a:buNone/>
              <a:defRPr sz="5575" b="1"/>
            </a:lvl1pPr>
            <a:lvl2pPr marL="1061720" indent="0">
              <a:buNone/>
              <a:defRPr sz="4645" b="1"/>
            </a:lvl2pPr>
            <a:lvl3pPr marL="2124075" indent="0">
              <a:buNone/>
              <a:defRPr sz="4180" b="1"/>
            </a:lvl3pPr>
            <a:lvl4pPr marL="3185795" indent="0">
              <a:buNone/>
              <a:defRPr sz="3715" b="1"/>
            </a:lvl4pPr>
            <a:lvl5pPr marL="4248150" indent="0">
              <a:buNone/>
              <a:defRPr sz="3715" b="1"/>
            </a:lvl5pPr>
            <a:lvl6pPr marL="5309870" indent="0">
              <a:buNone/>
              <a:defRPr sz="3715" b="1"/>
            </a:lvl6pPr>
            <a:lvl7pPr marL="6372225" indent="0">
              <a:buNone/>
              <a:defRPr sz="3715" b="1"/>
            </a:lvl7pPr>
            <a:lvl8pPr marL="7433945" indent="0">
              <a:buNone/>
              <a:defRPr sz="3715" b="1"/>
            </a:lvl8pPr>
            <a:lvl9pPr marL="8496300" indent="0">
              <a:buNone/>
              <a:defRPr sz="3715"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1463019" y="6575121"/>
            <a:ext cx="8985514" cy="9671013"/>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10752752" y="4412583"/>
            <a:ext cx="9029767" cy="2162538"/>
          </a:xfrm>
        </p:spPr>
        <p:txBody>
          <a:bodyPr anchor="b"/>
          <a:lstStyle>
            <a:lvl1pPr marL="0" indent="0">
              <a:buNone/>
              <a:defRPr sz="5575" b="1"/>
            </a:lvl1pPr>
            <a:lvl2pPr marL="1061720" indent="0">
              <a:buNone/>
              <a:defRPr sz="4645" b="1"/>
            </a:lvl2pPr>
            <a:lvl3pPr marL="2124075" indent="0">
              <a:buNone/>
              <a:defRPr sz="4180" b="1"/>
            </a:lvl3pPr>
            <a:lvl4pPr marL="3185795" indent="0">
              <a:buNone/>
              <a:defRPr sz="3715" b="1"/>
            </a:lvl4pPr>
            <a:lvl5pPr marL="4248150" indent="0">
              <a:buNone/>
              <a:defRPr sz="3715" b="1"/>
            </a:lvl5pPr>
            <a:lvl6pPr marL="5309870" indent="0">
              <a:buNone/>
              <a:defRPr sz="3715" b="1"/>
            </a:lvl6pPr>
            <a:lvl7pPr marL="6372225" indent="0">
              <a:buNone/>
              <a:defRPr sz="3715" b="1"/>
            </a:lvl7pPr>
            <a:lvl8pPr marL="7433945" indent="0">
              <a:buNone/>
              <a:defRPr sz="3715" b="1"/>
            </a:lvl8pPr>
            <a:lvl9pPr marL="8496300" indent="0">
              <a:buNone/>
              <a:defRPr sz="3715"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10752752" y="6575121"/>
            <a:ext cx="9029767" cy="9671013"/>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463016" y="1200022"/>
            <a:ext cx="6850453" cy="4200078"/>
          </a:xfrm>
        </p:spPr>
        <p:txBody>
          <a:bodyPr anchor="b"/>
          <a:lstStyle>
            <a:lvl1pPr>
              <a:defRPr sz="7435"/>
            </a:lvl1pPr>
          </a:lstStyle>
          <a:p>
            <a:r>
              <a:rPr lang="zh-CN" altLang="en-US"/>
              <a:t>单击此处编辑母版标题样式</a:t>
            </a:r>
            <a:endParaRPr lang="en-US" dirty="0"/>
          </a:p>
        </p:txBody>
      </p:sp>
      <p:sp>
        <p:nvSpPr>
          <p:cNvPr id="3" name="Content Placeholder 2"/>
          <p:cNvSpPr>
            <a:spLocks noGrp="1"/>
          </p:cNvSpPr>
          <p:nvPr>
            <p:ph idx="1"/>
          </p:nvPr>
        </p:nvSpPr>
        <p:spPr>
          <a:xfrm>
            <a:off x="9029767" y="2591718"/>
            <a:ext cx="10752751" cy="12791902"/>
          </a:xfrm>
        </p:spPr>
        <p:txBody>
          <a:bodyPr/>
          <a:lstStyle>
            <a:lvl1pPr>
              <a:defRPr sz="7435"/>
            </a:lvl1pPr>
            <a:lvl2pPr>
              <a:defRPr sz="6505"/>
            </a:lvl2pPr>
            <a:lvl3pPr>
              <a:defRPr sz="5575"/>
            </a:lvl3pPr>
            <a:lvl4pPr>
              <a:defRPr sz="4645"/>
            </a:lvl4pPr>
            <a:lvl5pPr>
              <a:defRPr sz="4645"/>
            </a:lvl5pPr>
            <a:lvl6pPr>
              <a:defRPr sz="4645"/>
            </a:lvl6pPr>
            <a:lvl7pPr>
              <a:defRPr sz="4645"/>
            </a:lvl7pPr>
            <a:lvl8pPr>
              <a:defRPr sz="4645"/>
            </a:lvl8pPr>
            <a:lvl9pPr>
              <a:defRPr sz="4645"/>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1463016" y="5400099"/>
            <a:ext cx="6850453" cy="10004352"/>
          </a:xfrm>
        </p:spPr>
        <p:txBody>
          <a:bodyPr/>
          <a:lstStyle>
            <a:lvl1pPr marL="0" indent="0">
              <a:buNone/>
              <a:defRPr sz="3715"/>
            </a:lvl1pPr>
            <a:lvl2pPr marL="1061720" indent="0">
              <a:buNone/>
              <a:defRPr sz="3250"/>
            </a:lvl2pPr>
            <a:lvl3pPr marL="2124075" indent="0">
              <a:buNone/>
              <a:defRPr sz="2785"/>
            </a:lvl3pPr>
            <a:lvl4pPr marL="3185795" indent="0">
              <a:buNone/>
              <a:defRPr sz="2325"/>
            </a:lvl4pPr>
            <a:lvl5pPr marL="4248150" indent="0">
              <a:buNone/>
              <a:defRPr sz="2325"/>
            </a:lvl5pPr>
            <a:lvl6pPr marL="5309870" indent="0">
              <a:buNone/>
              <a:defRPr sz="2325"/>
            </a:lvl6pPr>
            <a:lvl7pPr marL="6372225" indent="0">
              <a:buNone/>
              <a:defRPr sz="2325"/>
            </a:lvl7pPr>
            <a:lvl8pPr marL="7433945" indent="0">
              <a:buNone/>
              <a:defRPr sz="2325"/>
            </a:lvl8pPr>
            <a:lvl9pPr marL="8496300" indent="0">
              <a:buNone/>
              <a:defRPr sz="23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463016" y="1200022"/>
            <a:ext cx="6850453" cy="4200078"/>
          </a:xfrm>
        </p:spPr>
        <p:txBody>
          <a:bodyPr anchor="b"/>
          <a:lstStyle>
            <a:lvl1pPr>
              <a:defRPr sz="743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9029767" y="2591718"/>
            <a:ext cx="10752751" cy="12791902"/>
          </a:xfrm>
        </p:spPr>
        <p:txBody>
          <a:bodyPr anchor="t"/>
          <a:lstStyle>
            <a:lvl1pPr marL="0" indent="0">
              <a:buNone/>
              <a:defRPr sz="7435"/>
            </a:lvl1pPr>
            <a:lvl2pPr marL="1061720" indent="0">
              <a:buNone/>
              <a:defRPr sz="6505"/>
            </a:lvl2pPr>
            <a:lvl3pPr marL="2124075" indent="0">
              <a:buNone/>
              <a:defRPr sz="5575"/>
            </a:lvl3pPr>
            <a:lvl4pPr marL="3185795" indent="0">
              <a:buNone/>
              <a:defRPr sz="4645"/>
            </a:lvl4pPr>
            <a:lvl5pPr marL="4248150" indent="0">
              <a:buNone/>
              <a:defRPr sz="4645"/>
            </a:lvl5pPr>
            <a:lvl6pPr marL="5309870" indent="0">
              <a:buNone/>
              <a:defRPr sz="4645"/>
            </a:lvl6pPr>
            <a:lvl7pPr marL="6372225" indent="0">
              <a:buNone/>
              <a:defRPr sz="4645"/>
            </a:lvl7pPr>
            <a:lvl8pPr marL="7433945" indent="0">
              <a:buNone/>
              <a:defRPr sz="4645"/>
            </a:lvl8pPr>
            <a:lvl9pPr marL="8496300" indent="0">
              <a:buNone/>
              <a:defRPr sz="4645"/>
            </a:lvl9pPr>
          </a:lstStyle>
          <a:p>
            <a:r>
              <a:rPr lang="zh-CN" altLang="en-US"/>
              <a:t>单击图标添加图片</a:t>
            </a:r>
            <a:endParaRPr lang="en-US" dirty="0"/>
          </a:p>
        </p:txBody>
      </p:sp>
      <p:sp>
        <p:nvSpPr>
          <p:cNvPr id="4" name="Text Placeholder 3"/>
          <p:cNvSpPr>
            <a:spLocks noGrp="1"/>
          </p:cNvSpPr>
          <p:nvPr>
            <p:ph type="body" sz="half" idx="2"/>
          </p:nvPr>
        </p:nvSpPr>
        <p:spPr>
          <a:xfrm>
            <a:off x="1463016" y="5400099"/>
            <a:ext cx="6850453" cy="10004352"/>
          </a:xfrm>
        </p:spPr>
        <p:txBody>
          <a:bodyPr/>
          <a:lstStyle>
            <a:lvl1pPr marL="0" indent="0">
              <a:buNone/>
              <a:defRPr sz="3715"/>
            </a:lvl1pPr>
            <a:lvl2pPr marL="1061720" indent="0">
              <a:buNone/>
              <a:defRPr sz="3250"/>
            </a:lvl2pPr>
            <a:lvl3pPr marL="2124075" indent="0">
              <a:buNone/>
              <a:defRPr sz="2785"/>
            </a:lvl3pPr>
            <a:lvl4pPr marL="3185795" indent="0">
              <a:buNone/>
              <a:defRPr sz="2325"/>
            </a:lvl4pPr>
            <a:lvl5pPr marL="4248150" indent="0">
              <a:buNone/>
              <a:defRPr sz="2325"/>
            </a:lvl5pPr>
            <a:lvl6pPr marL="5309870" indent="0">
              <a:buNone/>
              <a:defRPr sz="2325"/>
            </a:lvl6pPr>
            <a:lvl7pPr marL="6372225" indent="0">
              <a:buNone/>
              <a:defRPr sz="2325"/>
            </a:lvl7pPr>
            <a:lvl8pPr marL="7433945" indent="0">
              <a:buNone/>
              <a:defRPr sz="2325"/>
            </a:lvl8pPr>
            <a:lvl9pPr marL="8496300" indent="0">
              <a:buNone/>
              <a:defRPr sz="23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60250" y="958355"/>
            <a:ext cx="18319501" cy="347923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460250" y="4791754"/>
            <a:ext cx="18319501" cy="11421045"/>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1460249" y="16683644"/>
            <a:ext cx="4779000" cy="958351"/>
          </a:xfrm>
          <a:prstGeom prst="rect">
            <a:avLst/>
          </a:prstGeom>
        </p:spPr>
        <p:txBody>
          <a:bodyPr vert="horz" lIns="91440" tIns="45720" rIns="91440" bIns="45720" rtlCol="0" anchor="ctr"/>
          <a:lstStyle>
            <a:lvl1pPr algn="l">
              <a:defRPr sz="2785">
                <a:solidFill>
                  <a:schemeClr val="tx1">
                    <a:tint val="75000"/>
                  </a:schemeClr>
                </a:solidFill>
              </a:defRPr>
            </a:lvl1p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3"/>
          </p:nvPr>
        </p:nvSpPr>
        <p:spPr>
          <a:xfrm>
            <a:off x="7035751" y="16683644"/>
            <a:ext cx="7168500" cy="958351"/>
          </a:xfrm>
          <a:prstGeom prst="rect">
            <a:avLst/>
          </a:prstGeom>
        </p:spPr>
        <p:txBody>
          <a:bodyPr vert="horz" lIns="91440" tIns="45720" rIns="91440" bIns="45720" rtlCol="0" anchor="ctr"/>
          <a:lstStyle>
            <a:lvl1pPr algn="ctr">
              <a:defRPr sz="2785">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15000751" y="16683644"/>
            <a:ext cx="4779000" cy="958351"/>
          </a:xfrm>
          <a:prstGeom prst="rect">
            <a:avLst/>
          </a:prstGeom>
        </p:spPr>
        <p:txBody>
          <a:bodyPr vert="horz" lIns="91440" tIns="45720" rIns="91440" bIns="45720" rtlCol="0" anchor="ctr"/>
          <a:lstStyle>
            <a:lvl1pPr algn="r">
              <a:defRPr sz="2785">
                <a:solidFill>
                  <a:schemeClr val="tx1">
                    <a:tint val="75000"/>
                  </a:schemeClr>
                </a:solidFill>
              </a:defRPr>
            </a:lvl1pPr>
          </a:lstStyle>
          <a:p>
            <a:fld id="{1F7D8DF5-9D55-434D-9C3F-52778FE1332C}"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2124075" rtl="0" eaLnBrk="1" latinLnBrk="0" hangingPunct="1">
        <a:lnSpc>
          <a:spcPct val="90000"/>
        </a:lnSpc>
        <a:spcBef>
          <a:spcPct val="0"/>
        </a:spcBef>
        <a:buNone/>
        <a:defRPr sz="10220" kern="1200">
          <a:solidFill>
            <a:schemeClr val="tx1"/>
          </a:solidFill>
          <a:latin typeface="+mj-lt"/>
          <a:ea typeface="+mj-ea"/>
          <a:cs typeface="+mj-cs"/>
        </a:defRPr>
      </a:lvl1pPr>
    </p:titleStyle>
    <p:bodyStyle>
      <a:lvl1pPr marL="530860" indent="-530860" algn="l" defTabSz="2124075" rtl="0" eaLnBrk="1" latinLnBrk="0" hangingPunct="1">
        <a:lnSpc>
          <a:spcPct val="90000"/>
        </a:lnSpc>
        <a:spcBef>
          <a:spcPts val="2325"/>
        </a:spcBef>
        <a:buFont typeface="Arial" panose="020B0604020202020204" pitchFamily="34" charset="0"/>
        <a:buChar char="•"/>
        <a:defRPr sz="6505" kern="1200">
          <a:solidFill>
            <a:schemeClr val="tx1"/>
          </a:solidFill>
          <a:latin typeface="+mn-lt"/>
          <a:ea typeface="+mn-ea"/>
          <a:cs typeface="+mn-cs"/>
        </a:defRPr>
      </a:lvl1pPr>
      <a:lvl2pPr marL="1593215" indent="-530860" algn="l" defTabSz="2124075" rtl="0" eaLnBrk="1" latinLnBrk="0" hangingPunct="1">
        <a:lnSpc>
          <a:spcPct val="90000"/>
        </a:lnSpc>
        <a:spcBef>
          <a:spcPts val="1160"/>
        </a:spcBef>
        <a:buFont typeface="Arial" panose="020B0604020202020204" pitchFamily="34" charset="0"/>
        <a:buChar char="•"/>
        <a:defRPr sz="5575" kern="1200">
          <a:solidFill>
            <a:schemeClr val="tx1"/>
          </a:solidFill>
          <a:latin typeface="+mn-lt"/>
          <a:ea typeface="+mn-ea"/>
          <a:cs typeface="+mn-cs"/>
        </a:defRPr>
      </a:lvl2pPr>
      <a:lvl3pPr marL="2654935" indent="-530860" algn="l" defTabSz="2124075" rtl="0" eaLnBrk="1" latinLnBrk="0" hangingPunct="1">
        <a:lnSpc>
          <a:spcPct val="90000"/>
        </a:lnSpc>
        <a:spcBef>
          <a:spcPts val="1160"/>
        </a:spcBef>
        <a:buFont typeface="Arial" panose="020B0604020202020204" pitchFamily="34" charset="0"/>
        <a:buChar char="•"/>
        <a:defRPr sz="4645" kern="1200">
          <a:solidFill>
            <a:schemeClr val="tx1"/>
          </a:solidFill>
          <a:latin typeface="+mn-lt"/>
          <a:ea typeface="+mn-ea"/>
          <a:cs typeface="+mn-cs"/>
        </a:defRPr>
      </a:lvl3pPr>
      <a:lvl4pPr marL="3717290" indent="-530860" algn="l" defTabSz="2124075" rtl="0" eaLnBrk="1" latinLnBrk="0" hangingPunct="1">
        <a:lnSpc>
          <a:spcPct val="90000"/>
        </a:lnSpc>
        <a:spcBef>
          <a:spcPts val="1160"/>
        </a:spcBef>
        <a:buFont typeface="Arial" panose="020B0604020202020204" pitchFamily="34" charset="0"/>
        <a:buChar char="•"/>
        <a:defRPr sz="4180" kern="1200">
          <a:solidFill>
            <a:schemeClr val="tx1"/>
          </a:solidFill>
          <a:latin typeface="+mn-lt"/>
          <a:ea typeface="+mn-ea"/>
          <a:cs typeface="+mn-cs"/>
        </a:defRPr>
      </a:lvl4pPr>
      <a:lvl5pPr marL="4779010" indent="-530860" algn="l" defTabSz="2124075" rtl="0" eaLnBrk="1" latinLnBrk="0" hangingPunct="1">
        <a:lnSpc>
          <a:spcPct val="90000"/>
        </a:lnSpc>
        <a:spcBef>
          <a:spcPts val="1160"/>
        </a:spcBef>
        <a:buFont typeface="Arial" panose="020B0604020202020204" pitchFamily="34" charset="0"/>
        <a:buChar char="•"/>
        <a:defRPr sz="4180" kern="1200">
          <a:solidFill>
            <a:schemeClr val="tx1"/>
          </a:solidFill>
          <a:latin typeface="+mn-lt"/>
          <a:ea typeface="+mn-ea"/>
          <a:cs typeface="+mn-cs"/>
        </a:defRPr>
      </a:lvl5pPr>
      <a:lvl6pPr marL="5841365" indent="-530860" algn="l" defTabSz="2124075" rtl="0" eaLnBrk="1" latinLnBrk="0" hangingPunct="1">
        <a:lnSpc>
          <a:spcPct val="90000"/>
        </a:lnSpc>
        <a:spcBef>
          <a:spcPts val="1160"/>
        </a:spcBef>
        <a:buFont typeface="Arial" panose="020B0604020202020204" pitchFamily="34" charset="0"/>
        <a:buChar char="•"/>
        <a:defRPr sz="4180" kern="1200">
          <a:solidFill>
            <a:schemeClr val="tx1"/>
          </a:solidFill>
          <a:latin typeface="+mn-lt"/>
          <a:ea typeface="+mn-ea"/>
          <a:cs typeface="+mn-cs"/>
        </a:defRPr>
      </a:lvl6pPr>
      <a:lvl7pPr marL="6903085" indent="-530860" algn="l" defTabSz="2124075" rtl="0" eaLnBrk="1" latinLnBrk="0" hangingPunct="1">
        <a:lnSpc>
          <a:spcPct val="90000"/>
        </a:lnSpc>
        <a:spcBef>
          <a:spcPts val="1160"/>
        </a:spcBef>
        <a:buFont typeface="Arial" panose="020B0604020202020204" pitchFamily="34" charset="0"/>
        <a:buChar char="•"/>
        <a:defRPr sz="4180" kern="1200">
          <a:solidFill>
            <a:schemeClr val="tx1"/>
          </a:solidFill>
          <a:latin typeface="+mn-lt"/>
          <a:ea typeface="+mn-ea"/>
          <a:cs typeface="+mn-cs"/>
        </a:defRPr>
      </a:lvl7pPr>
      <a:lvl8pPr marL="7965440" indent="-530860" algn="l" defTabSz="2124075" rtl="0" eaLnBrk="1" latinLnBrk="0" hangingPunct="1">
        <a:lnSpc>
          <a:spcPct val="90000"/>
        </a:lnSpc>
        <a:spcBef>
          <a:spcPts val="1160"/>
        </a:spcBef>
        <a:buFont typeface="Arial" panose="020B0604020202020204" pitchFamily="34" charset="0"/>
        <a:buChar char="•"/>
        <a:defRPr sz="4180" kern="1200">
          <a:solidFill>
            <a:schemeClr val="tx1"/>
          </a:solidFill>
          <a:latin typeface="+mn-lt"/>
          <a:ea typeface="+mn-ea"/>
          <a:cs typeface="+mn-cs"/>
        </a:defRPr>
      </a:lvl8pPr>
      <a:lvl9pPr marL="9026525" indent="-530860" algn="l" defTabSz="2124075" rtl="0" eaLnBrk="1" latinLnBrk="0" hangingPunct="1">
        <a:lnSpc>
          <a:spcPct val="90000"/>
        </a:lnSpc>
        <a:spcBef>
          <a:spcPts val="1160"/>
        </a:spcBef>
        <a:buFont typeface="Arial" panose="020B0604020202020204" pitchFamily="34" charset="0"/>
        <a:buChar char="•"/>
        <a:defRPr sz="4180" kern="1200">
          <a:solidFill>
            <a:schemeClr val="tx1"/>
          </a:solidFill>
          <a:latin typeface="+mn-lt"/>
          <a:ea typeface="+mn-ea"/>
          <a:cs typeface="+mn-cs"/>
        </a:defRPr>
      </a:lvl9pPr>
    </p:bodyStyle>
    <p:otherStyle>
      <a:defPPr>
        <a:defRPr lang="en-US"/>
      </a:defPPr>
      <a:lvl1pPr marL="0" algn="l" defTabSz="2124075" rtl="0" eaLnBrk="1" latinLnBrk="0" hangingPunct="1">
        <a:defRPr sz="4180" kern="1200">
          <a:solidFill>
            <a:schemeClr val="tx1"/>
          </a:solidFill>
          <a:latin typeface="+mn-lt"/>
          <a:ea typeface="+mn-ea"/>
          <a:cs typeface="+mn-cs"/>
        </a:defRPr>
      </a:lvl1pPr>
      <a:lvl2pPr marL="1061720" algn="l" defTabSz="2124075" rtl="0" eaLnBrk="1" latinLnBrk="0" hangingPunct="1">
        <a:defRPr sz="4180" kern="1200">
          <a:solidFill>
            <a:schemeClr val="tx1"/>
          </a:solidFill>
          <a:latin typeface="+mn-lt"/>
          <a:ea typeface="+mn-ea"/>
          <a:cs typeface="+mn-cs"/>
        </a:defRPr>
      </a:lvl2pPr>
      <a:lvl3pPr marL="2124075" algn="l" defTabSz="2124075" rtl="0" eaLnBrk="1" latinLnBrk="0" hangingPunct="1">
        <a:defRPr sz="4180" kern="1200">
          <a:solidFill>
            <a:schemeClr val="tx1"/>
          </a:solidFill>
          <a:latin typeface="+mn-lt"/>
          <a:ea typeface="+mn-ea"/>
          <a:cs typeface="+mn-cs"/>
        </a:defRPr>
      </a:lvl3pPr>
      <a:lvl4pPr marL="3185795" algn="l" defTabSz="2124075" rtl="0" eaLnBrk="1" latinLnBrk="0" hangingPunct="1">
        <a:defRPr sz="4180" kern="1200">
          <a:solidFill>
            <a:schemeClr val="tx1"/>
          </a:solidFill>
          <a:latin typeface="+mn-lt"/>
          <a:ea typeface="+mn-ea"/>
          <a:cs typeface="+mn-cs"/>
        </a:defRPr>
      </a:lvl4pPr>
      <a:lvl5pPr marL="4248150" algn="l" defTabSz="2124075" rtl="0" eaLnBrk="1" latinLnBrk="0" hangingPunct="1">
        <a:defRPr sz="4180" kern="1200">
          <a:solidFill>
            <a:schemeClr val="tx1"/>
          </a:solidFill>
          <a:latin typeface="+mn-lt"/>
          <a:ea typeface="+mn-ea"/>
          <a:cs typeface="+mn-cs"/>
        </a:defRPr>
      </a:lvl5pPr>
      <a:lvl6pPr marL="5309870" algn="l" defTabSz="2124075" rtl="0" eaLnBrk="1" latinLnBrk="0" hangingPunct="1">
        <a:defRPr sz="4180" kern="1200">
          <a:solidFill>
            <a:schemeClr val="tx1"/>
          </a:solidFill>
          <a:latin typeface="+mn-lt"/>
          <a:ea typeface="+mn-ea"/>
          <a:cs typeface="+mn-cs"/>
        </a:defRPr>
      </a:lvl6pPr>
      <a:lvl7pPr marL="6372225" algn="l" defTabSz="2124075" rtl="0" eaLnBrk="1" latinLnBrk="0" hangingPunct="1">
        <a:defRPr sz="4180" kern="1200">
          <a:solidFill>
            <a:schemeClr val="tx1"/>
          </a:solidFill>
          <a:latin typeface="+mn-lt"/>
          <a:ea typeface="+mn-ea"/>
          <a:cs typeface="+mn-cs"/>
        </a:defRPr>
      </a:lvl7pPr>
      <a:lvl8pPr marL="7433945" algn="l" defTabSz="2124075" rtl="0" eaLnBrk="1" latinLnBrk="0" hangingPunct="1">
        <a:defRPr sz="4180" kern="1200">
          <a:solidFill>
            <a:schemeClr val="tx1"/>
          </a:solidFill>
          <a:latin typeface="+mn-lt"/>
          <a:ea typeface="+mn-ea"/>
          <a:cs typeface="+mn-cs"/>
        </a:defRPr>
      </a:lvl8pPr>
      <a:lvl9pPr marL="8496300" algn="l" defTabSz="2124075" rtl="0" eaLnBrk="1" latinLnBrk="0" hangingPunct="1">
        <a:defRPr sz="41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tags" Target="../tags/tag9.xml"/><Relationship Id="rId8" Type="http://schemas.openxmlformats.org/officeDocument/2006/relationships/tags" Target="../tags/tag8.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1" Type="http://schemas.openxmlformats.org/officeDocument/2006/relationships/notesSlide" Target="../notesSlides/notesSlide1.xml"/><Relationship Id="rId10" Type="http://schemas.openxmlformats.org/officeDocument/2006/relationships/slideLayout" Target="../slideLayouts/slideLayout7.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0" y="1789324"/>
            <a:ext cx="21239480" cy="826135"/>
          </a:xfrm>
          <a:prstGeom prst="rect">
            <a:avLst/>
          </a:prstGeom>
          <a:noFill/>
        </p:spPr>
        <p:txBody>
          <a:bodyPr wrap="square" rtlCol="0">
            <a:spAutoFit/>
          </a:bodyPr>
          <a:lstStyle/>
          <a:p>
            <a:r>
              <a:rPr lang="zh-CN" altLang="en-US" sz="2385" dirty="0">
                <a:solidFill>
                  <a:schemeClr val="tx1"/>
                </a:solidFill>
                <a:latin typeface="黑体" panose="02010609060101010101" pitchFamily="49" charset="-122"/>
                <a:ea typeface="黑体" panose="02010609060101010101" pitchFamily="49" charset="-122"/>
                <a:sym typeface="+mn-ea"/>
              </a:rPr>
              <a:t>                                                  湖南省工程建设项目审批流程指导图</a:t>
            </a:r>
            <a:endParaRPr lang="en-US" altLang="zh-CN" sz="2385" dirty="0">
              <a:solidFill>
                <a:schemeClr val="tx1"/>
              </a:solidFill>
              <a:latin typeface="黑体" panose="02010609060101010101" pitchFamily="49" charset="-122"/>
              <a:ea typeface="黑体" panose="02010609060101010101" pitchFamily="49" charset="-122"/>
              <a:sym typeface="+mn-ea"/>
            </a:endParaRPr>
          </a:p>
          <a:p>
            <a:pPr algn="ctr"/>
            <a:r>
              <a:rPr lang="zh-CN" altLang="en-US" sz="2385" dirty="0">
                <a:solidFill>
                  <a:schemeClr val="tx1"/>
                </a:solidFill>
                <a:latin typeface="黑体" panose="02010609060101010101" pitchFamily="49" charset="-122"/>
                <a:ea typeface="黑体" panose="02010609060101010101" pitchFamily="49" charset="-122"/>
              </a:rPr>
              <a:t>（社会投资建设的简易低风险工业厂房项目）  总审批时限：</a:t>
            </a:r>
            <a:r>
              <a:rPr lang="en-US" altLang="zh-CN" sz="2385" dirty="0">
                <a:solidFill>
                  <a:schemeClr val="tx1"/>
                </a:solidFill>
                <a:latin typeface="黑体" panose="02010609060101010101" pitchFamily="49" charset="-122"/>
                <a:ea typeface="黑体" panose="02010609060101010101" pitchFamily="49" charset="-122"/>
              </a:rPr>
              <a:t>29</a:t>
            </a:r>
            <a:r>
              <a:rPr lang="zh-CN" altLang="en-US" sz="2385" dirty="0">
                <a:solidFill>
                  <a:schemeClr val="tx1"/>
                </a:solidFill>
                <a:latin typeface="黑体" panose="02010609060101010101" pitchFamily="49" charset="-122"/>
                <a:ea typeface="黑体" panose="02010609060101010101" pitchFamily="49" charset="-122"/>
              </a:rPr>
              <a:t>个工作日</a:t>
            </a:r>
            <a:endParaRPr lang="zh-CN" altLang="en-US" sz="2385" dirty="0">
              <a:solidFill>
                <a:schemeClr val="tx1"/>
              </a:solidFill>
              <a:latin typeface="黑体" panose="02010609060101010101" pitchFamily="49" charset="-122"/>
              <a:ea typeface="黑体" panose="02010609060101010101" pitchFamily="49" charset="-122"/>
            </a:endParaRPr>
          </a:p>
        </p:txBody>
      </p:sp>
      <p:cxnSp>
        <p:nvCxnSpPr>
          <p:cNvPr id="20" name="直接连接符 19"/>
          <p:cNvCxnSpPr/>
          <p:nvPr>
            <p:custDataLst>
              <p:tags r:id="rId1"/>
            </p:custDataLst>
          </p:nvPr>
        </p:nvCxnSpPr>
        <p:spPr>
          <a:xfrm>
            <a:off x="1107390" y="9049353"/>
            <a:ext cx="19367758"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21" name="组合 20"/>
          <p:cNvGrpSpPr/>
          <p:nvPr>
            <p:custDataLst>
              <p:tags r:id="rId2"/>
            </p:custDataLst>
          </p:nvPr>
        </p:nvGrpSpPr>
        <p:grpSpPr>
          <a:xfrm>
            <a:off x="1143000" y="2770505"/>
            <a:ext cx="13696315" cy="688975"/>
            <a:chOff x="1598" y="1572"/>
            <a:chExt cx="18254" cy="950"/>
          </a:xfrm>
        </p:grpSpPr>
        <p:sp>
          <p:nvSpPr>
            <p:cNvPr id="22" name="五边形 21"/>
            <p:cNvSpPr/>
            <p:nvPr/>
          </p:nvSpPr>
          <p:spPr>
            <a:xfrm>
              <a:off x="1598" y="1572"/>
              <a:ext cx="5717" cy="950"/>
            </a:xfrm>
            <a:prstGeom prst="homePlate">
              <a:avLst/>
            </a:prstGeom>
            <a:solidFill>
              <a:schemeClr val="bg1"/>
            </a:solidFill>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55" b="1">
                  <a:solidFill>
                    <a:schemeClr val="tx1"/>
                  </a:solidFill>
                  <a:latin typeface="等线" panose="02010600030101010101" charset="-122"/>
                  <a:ea typeface="等线" panose="02010600030101010101" charset="-122"/>
                </a:rPr>
                <a:t>项目策划生成</a:t>
              </a:r>
              <a:endParaRPr lang="zh-CN" altLang="en-US" sz="1755" b="1">
                <a:solidFill>
                  <a:schemeClr val="tx1"/>
                </a:solidFill>
                <a:latin typeface="等线" panose="02010600030101010101" charset="-122"/>
                <a:ea typeface="等线" panose="02010600030101010101" charset="-122"/>
              </a:endParaRPr>
            </a:p>
          </p:txBody>
        </p:sp>
        <p:sp>
          <p:nvSpPr>
            <p:cNvPr id="24" name="任意多边形 23"/>
            <p:cNvSpPr/>
            <p:nvPr/>
          </p:nvSpPr>
          <p:spPr>
            <a:xfrm>
              <a:off x="7315" y="1572"/>
              <a:ext cx="6215" cy="950"/>
            </a:xfrm>
            <a:custGeom>
              <a:avLst/>
              <a:gdLst>
                <a:gd name="connsiteX0" fmla="*/ 226 w 2819"/>
                <a:gd name="connsiteY0" fmla="*/ 0 h 431"/>
                <a:gd name="connsiteX1" fmla="*/ 2604 w 2819"/>
                <a:gd name="connsiteY1" fmla="*/ 0 h 431"/>
                <a:gd name="connsiteX2" fmla="*/ 2819 w 2819"/>
                <a:gd name="connsiteY2" fmla="*/ 216 h 431"/>
                <a:gd name="connsiteX3" fmla="*/ 2604 w 2819"/>
                <a:gd name="connsiteY3" fmla="*/ 431 h 431"/>
                <a:gd name="connsiteX4" fmla="*/ 226 w 2819"/>
                <a:gd name="connsiteY4" fmla="*/ 431 h 431"/>
                <a:gd name="connsiteX5" fmla="*/ 0 w 2819"/>
                <a:gd name="connsiteY5" fmla="*/ 209 h 431"/>
                <a:gd name="connsiteX6" fmla="*/ 226 w 2819"/>
                <a:gd name="connsiteY6"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9" h="431">
                  <a:moveTo>
                    <a:pt x="226" y="0"/>
                  </a:moveTo>
                  <a:lnTo>
                    <a:pt x="2604" y="0"/>
                  </a:lnTo>
                  <a:lnTo>
                    <a:pt x="2819" y="216"/>
                  </a:lnTo>
                  <a:lnTo>
                    <a:pt x="2604" y="431"/>
                  </a:lnTo>
                  <a:lnTo>
                    <a:pt x="226" y="431"/>
                  </a:lnTo>
                  <a:lnTo>
                    <a:pt x="0" y="209"/>
                  </a:lnTo>
                  <a:lnTo>
                    <a:pt x="226" y="0"/>
                  </a:lnTo>
                  <a:close/>
                </a:path>
              </a:pathLst>
            </a:custGeom>
            <a:solidFill>
              <a:schemeClr val="bg1"/>
            </a:solidFill>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55" b="1" dirty="0">
                  <a:solidFill>
                    <a:schemeClr val="tx1"/>
                  </a:solidFill>
                  <a:latin typeface="等线" panose="02010600030101010101" charset="-122"/>
                  <a:ea typeface="等线" panose="02010600030101010101" charset="-122"/>
                  <a:cs typeface="等线" panose="02010600030101010101" charset="-122"/>
                </a:rPr>
                <a:t>方案及图纸审查前置服务</a:t>
              </a:r>
              <a:endParaRPr lang="zh-CN" altLang="en-US" sz="1755" b="1" dirty="0">
                <a:solidFill>
                  <a:schemeClr val="tx1"/>
                </a:solidFill>
                <a:latin typeface="等线" panose="02010600030101010101" charset="-122"/>
                <a:ea typeface="等线" panose="02010600030101010101" charset="-122"/>
                <a:cs typeface="等线" panose="02010600030101010101" charset="-122"/>
              </a:endParaRPr>
            </a:p>
            <a:p>
              <a:pPr algn="ctr"/>
              <a:r>
                <a:rPr lang="zh-CN" altLang="en-US" sz="1750" b="1" dirty="0">
                  <a:solidFill>
                    <a:schemeClr val="tx1"/>
                  </a:solidFill>
                  <a:latin typeface="等线" panose="02010600030101010101" charset="-122"/>
                  <a:ea typeface="等线" panose="02010600030101010101" charset="-122"/>
                  <a:cs typeface="等线" panose="02010600030101010101" charset="-122"/>
                  <a:sym typeface="+mn-ea"/>
                </a:rPr>
                <a:t>阶段时限：</a:t>
              </a:r>
              <a:r>
                <a:rPr lang="en-US" altLang="zh-CN" sz="1750" b="1" dirty="0">
                  <a:solidFill>
                    <a:schemeClr val="tx1"/>
                  </a:solidFill>
                  <a:latin typeface="等线" panose="02010600030101010101" charset="-122"/>
                  <a:ea typeface="等线" panose="02010600030101010101" charset="-122"/>
                  <a:cs typeface="等线" panose="02010600030101010101" charset="-122"/>
                  <a:sym typeface="+mn-ea"/>
                </a:rPr>
                <a:t>14</a:t>
              </a:r>
              <a:r>
                <a:rPr lang="zh-CN" altLang="en-US" sz="1750" b="1" dirty="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750" b="1" dirty="0">
                <a:solidFill>
                  <a:schemeClr val="tx1"/>
                </a:solidFill>
                <a:latin typeface="等线" panose="02010600030101010101" charset="-122"/>
                <a:ea typeface="等线" panose="02010600030101010101" charset="-122"/>
                <a:cs typeface="等线" panose="02010600030101010101" charset="-122"/>
                <a:sym typeface="+mn-ea"/>
              </a:endParaRPr>
            </a:p>
          </p:txBody>
        </p:sp>
        <p:sp>
          <p:nvSpPr>
            <p:cNvPr id="26" name="任意多边形 25"/>
            <p:cNvSpPr/>
            <p:nvPr/>
          </p:nvSpPr>
          <p:spPr>
            <a:xfrm>
              <a:off x="13549" y="1572"/>
              <a:ext cx="6303" cy="950"/>
            </a:xfrm>
            <a:custGeom>
              <a:avLst/>
              <a:gdLst>
                <a:gd name="connsiteX0" fmla="*/ 226 w 2819"/>
                <a:gd name="connsiteY0" fmla="*/ 0 h 431"/>
                <a:gd name="connsiteX1" fmla="*/ 2604 w 2819"/>
                <a:gd name="connsiteY1" fmla="*/ 0 h 431"/>
                <a:gd name="connsiteX2" fmla="*/ 2819 w 2819"/>
                <a:gd name="connsiteY2" fmla="*/ 216 h 431"/>
                <a:gd name="connsiteX3" fmla="*/ 2604 w 2819"/>
                <a:gd name="connsiteY3" fmla="*/ 431 h 431"/>
                <a:gd name="connsiteX4" fmla="*/ 226 w 2819"/>
                <a:gd name="connsiteY4" fmla="*/ 431 h 431"/>
                <a:gd name="connsiteX5" fmla="*/ 0 w 2819"/>
                <a:gd name="connsiteY5" fmla="*/ 209 h 431"/>
                <a:gd name="connsiteX6" fmla="*/ 226 w 2819"/>
                <a:gd name="connsiteY6"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9" h="431">
                  <a:moveTo>
                    <a:pt x="226" y="0"/>
                  </a:moveTo>
                  <a:lnTo>
                    <a:pt x="2604" y="0"/>
                  </a:lnTo>
                  <a:lnTo>
                    <a:pt x="2819" y="216"/>
                  </a:lnTo>
                  <a:lnTo>
                    <a:pt x="2604" y="431"/>
                  </a:lnTo>
                  <a:lnTo>
                    <a:pt x="226" y="431"/>
                  </a:lnTo>
                  <a:lnTo>
                    <a:pt x="0" y="209"/>
                  </a:lnTo>
                  <a:lnTo>
                    <a:pt x="226" y="0"/>
                  </a:lnTo>
                  <a:close/>
                </a:path>
              </a:pathLst>
            </a:custGeom>
            <a:solidFill>
              <a:schemeClr val="bg1"/>
            </a:solidFill>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50" b="1" dirty="0">
                  <a:solidFill>
                    <a:schemeClr val="tx1"/>
                  </a:solidFill>
                  <a:latin typeface="等线" panose="02010600030101010101" charset="-122"/>
                  <a:ea typeface="等线" panose="02010600030101010101" charset="-122"/>
                  <a:cs typeface="等线" panose="02010600030101010101" charset="-122"/>
                  <a:sym typeface="+mn-ea"/>
                </a:rPr>
                <a:t>  </a:t>
              </a:r>
              <a:endParaRPr lang="zh-CN" altLang="en-US" sz="1750" b="1" dirty="0">
                <a:solidFill>
                  <a:schemeClr val="tx1"/>
                </a:solidFill>
                <a:latin typeface="等线" panose="02010600030101010101" charset="-122"/>
                <a:ea typeface="等线" panose="02010600030101010101" charset="-122"/>
                <a:cs typeface="等线" panose="02010600030101010101" charset="-122"/>
                <a:sym typeface="+mn-ea"/>
              </a:endParaRPr>
            </a:p>
            <a:p>
              <a:pPr algn="ctr"/>
              <a:r>
                <a:rPr lang="zh-CN" altLang="en-US" sz="1750" b="1" dirty="0">
                  <a:solidFill>
                    <a:schemeClr val="tx1"/>
                  </a:solidFill>
                  <a:latin typeface="等线" panose="02010600030101010101" charset="-122"/>
                  <a:ea typeface="等线" panose="02010600030101010101" charset="-122"/>
                  <a:cs typeface="等线" panose="02010600030101010101" charset="-122"/>
                  <a:sym typeface="+mn-ea"/>
                </a:rPr>
                <a:t>第一、二、三阶段</a:t>
              </a:r>
              <a:endParaRPr lang="en-US" altLang="zh-CN" sz="1750" b="1" dirty="0">
                <a:solidFill>
                  <a:schemeClr val="tx1"/>
                </a:solidFill>
                <a:latin typeface="等线" panose="02010600030101010101" charset="-122"/>
                <a:ea typeface="等线" panose="02010600030101010101" charset="-122"/>
                <a:cs typeface="等线" panose="02010600030101010101" charset="-122"/>
              </a:endParaRPr>
            </a:p>
            <a:p>
              <a:pPr algn="ctr"/>
              <a:r>
                <a:rPr lang="zh-CN" altLang="en-US" sz="1750" b="1" dirty="0">
                  <a:solidFill>
                    <a:schemeClr val="tx1"/>
                  </a:solidFill>
                  <a:latin typeface="等线" panose="02010600030101010101" charset="-122"/>
                  <a:ea typeface="等线" panose="02010600030101010101" charset="-122"/>
                  <a:cs typeface="等线" panose="02010600030101010101" charset="-122"/>
                  <a:sym typeface="+mn-ea"/>
                </a:rPr>
                <a:t>阶段时限：</a:t>
              </a:r>
              <a:r>
                <a:rPr lang="en-US" altLang="zh-CN" sz="1750" b="1" dirty="0">
                  <a:solidFill>
                    <a:schemeClr val="tx1"/>
                  </a:solidFill>
                  <a:latin typeface="等线" panose="02010600030101010101" charset="-122"/>
                  <a:ea typeface="等线" panose="02010600030101010101" charset="-122"/>
                  <a:cs typeface="等线" panose="02010600030101010101" charset="-122"/>
                  <a:sym typeface="+mn-ea"/>
                </a:rPr>
                <a:t>5</a:t>
              </a:r>
              <a:r>
                <a:rPr lang="zh-CN" altLang="en-US" sz="1750" b="1" dirty="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750" b="1" dirty="0">
                <a:solidFill>
                  <a:schemeClr val="tx1"/>
                </a:solidFill>
                <a:latin typeface="等线" panose="02010600030101010101" charset="-122"/>
                <a:ea typeface="等线" panose="02010600030101010101" charset="-122"/>
                <a:cs typeface="等线" panose="02010600030101010101" charset="-122"/>
              </a:endParaRPr>
            </a:p>
            <a:p>
              <a:pPr algn="ctr"/>
              <a:endParaRPr lang="zh-CN" altLang="en-US" sz="1750" b="1" dirty="0">
                <a:solidFill>
                  <a:schemeClr val="tx1"/>
                </a:solidFill>
                <a:latin typeface="等线" panose="02010600030101010101" charset="-122"/>
                <a:ea typeface="等线" panose="02010600030101010101" charset="-122"/>
                <a:cs typeface="等线" panose="02010600030101010101" charset="-122"/>
              </a:endParaRPr>
            </a:p>
          </p:txBody>
        </p:sp>
      </p:grpSp>
      <p:sp>
        <p:nvSpPr>
          <p:cNvPr id="28" name="文本框 27"/>
          <p:cNvSpPr txBox="1"/>
          <p:nvPr>
            <p:custDataLst>
              <p:tags r:id="rId3"/>
            </p:custDataLst>
          </p:nvPr>
        </p:nvSpPr>
        <p:spPr>
          <a:xfrm>
            <a:off x="15293687" y="3743438"/>
            <a:ext cx="3803869" cy="1775475"/>
          </a:xfrm>
          <a:prstGeom prst="rect">
            <a:avLst/>
          </a:prstGeom>
          <a:noFill/>
          <a:ln w="9525" cmpd="sng">
            <a:solidFill>
              <a:srgbClr val="000000"/>
            </a:solidFill>
            <a:prstDash val="solid"/>
          </a:ln>
        </p:spPr>
        <p:txBody>
          <a:bodyPr wrap="square" bIns="0" rtlCol="0">
            <a:noAutofit/>
          </a:bodyPr>
          <a:lstStyle/>
          <a:p>
            <a:endParaRPr lang="en-US" altLang="zh-CN" sz="1190">
              <a:ln>
                <a:noFill/>
              </a:ln>
              <a:solidFill>
                <a:schemeClr val="tx1"/>
              </a:solidFill>
            </a:endParaRPr>
          </a:p>
        </p:txBody>
      </p:sp>
      <p:sp>
        <p:nvSpPr>
          <p:cNvPr id="32" name="文本框 31"/>
          <p:cNvSpPr txBox="1"/>
          <p:nvPr/>
        </p:nvSpPr>
        <p:spPr>
          <a:xfrm>
            <a:off x="15506870" y="4696658"/>
            <a:ext cx="3364258" cy="709559"/>
          </a:xfrm>
          <a:prstGeom prst="rect">
            <a:avLst/>
          </a:prstGeom>
          <a:noFill/>
          <a:ln w="12700" cmpd="sng">
            <a:solidFill>
              <a:schemeClr val="tx1"/>
            </a:solidFill>
            <a:prstDash val="solid"/>
          </a:ln>
        </p:spPr>
        <p:txBody>
          <a:bodyPr wrap="square" rtlCol="0" anchor="ctr" anchorCtr="0">
            <a:noAutofit/>
          </a:bodyPr>
          <a:lstStyle/>
          <a:p>
            <a:pPr algn="ctr"/>
            <a:r>
              <a:rPr lang="zh-CN" altLang="en-US" sz="1190" dirty="0">
                <a:ln>
                  <a:noFill/>
                </a:ln>
                <a:solidFill>
                  <a:schemeClr val="tx1"/>
                </a:solidFill>
                <a:latin typeface="等线" panose="02010600030101010101" charset="-122"/>
                <a:ea typeface="等线" panose="02010600030101010101" charset="-122"/>
                <a:cs typeface="等线" panose="02010600030101010101" charset="-122"/>
                <a:sym typeface="+mn-ea"/>
              </a:rPr>
              <a:t>建设工程竣工验收备案</a:t>
            </a:r>
            <a:endParaRPr lang="zh-CN" altLang="en-US" sz="1190" dirty="0">
              <a:ln>
                <a:noFill/>
              </a:ln>
              <a:solidFill>
                <a:schemeClr val="tx1"/>
              </a:solidFill>
              <a:latin typeface="等线" panose="02010600030101010101" charset="-122"/>
              <a:ea typeface="等线" panose="02010600030101010101" charset="-122"/>
              <a:cs typeface="等线" panose="02010600030101010101" charset="-122"/>
              <a:sym typeface="+mn-ea"/>
            </a:endParaRPr>
          </a:p>
          <a:p>
            <a:pPr algn="ctr"/>
            <a:r>
              <a:rPr lang="zh-CN" altLang="en-US" sz="1190" dirty="0">
                <a:solidFill>
                  <a:schemeClr val="tx1"/>
                </a:solidFill>
                <a:latin typeface="等线" panose="02010600030101010101" charset="-122"/>
                <a:ea typeface="等线" panose="02010600030101010101" charset="-122"/>
                <a:cs typeface="等线" panose="02010600030101010101" charset="-122"/>
                <a:sym typeface="+mn-ea"/>
              </a:rPr>
              <a:t>（审批时限：</a:t>
            </a:r>
            <a:r>
              <a:rPr lang="en-US" altLang="zh-CN" sz="1190" dirty="0">
                <a:solidFill>
                  <a:schemeClr val="tx1"/>
                </a:solidFill>
                <a:latin typeface="等线" panose="02010600030101010101" charset="-122"/>
                <a:ea typeface="等线" panose="02010600030101010101" charset="-122"/>
                <a:cs typeface="等线" panose="02010600030101010101" charset="-122"/>
                <a:sym typeface="+mn-ea"/>
              </a:rPr>
              <a:t>2</a:t>
            </a:r>
            <a:r>
              <a:rPr lang="zh-CN" altLang="en-US" sz="1190" dirty="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190" dirty="0">
              <a:solidFill>
                <a:schemeClr val="tx1"/>
              </a:solidFill>
              <a:latin typeface="等线" panose="02010600030101010101" charset="-122"/>
              <a:ea typeface="等线" panose="02010600030101010101" charset="-122"/>
              <a:cs typeface="等线" panose="02010600030101010101" charset="-122"/>
              <a:sym typeface="+mn-ea"/>
            </a:endParaRPr>
          </a:p>
        </p:txBody>
      </p:sp>
      <p:sp>
        <p:nvSpPr>
          <p:cNvPr id="33" name="文本框 32"/>
          <p:cNvSpPr txBox="1"/>
          <p:nvPr/>
        </p:nvSpPr>
        <p:spPr>
          <a:xfrm>
            <a:off x="15506870" y="3853386"/>
            <a:ext cx="3364889" cy="700729"/>
          </a:xfrm>
          <a:prstGeom prst="rect">
            <a:avLst/>
          </a:prstGeom>
          <a:noFill/>
          <a:ln w="12700" cmpd="sng">
            <a:solidFill>
              <a:schemeClr val="tx1"/>
            </a:solidFill>
            <a:prstDash val="solid"/>
          </a:ln>
        </p:spPr>
        <p:txBody>
          <a:bodyPr wrap="square" rtlCol="0" anchor="ctr" anchorCtr="0">
            <a:noAutofit/>
          </a:bodyPr>
          <a:lstStyle/>
          <a:p>
            <a:pPr algn="ctr"/>
            <a:r>
              <a:rPr lang="zh-CN" altLang="en-US" sz="1190" dirty="0">
                <a:ln>
                  <a:noFill/>
                </a:ln>
                <a:solidFill>
                  <a:schemeClr val="tx1"/>
                </a:solidFill>
                <a:latin typeface="等线" panose="02010600030101010101" charset="-122"/>
                <a:ea typeface="等线" panose="02010600030101010101" charset="-122"/>
                <a:cs typeface="等线" panose="02010600030101010101" charset="-122"/>
              </a:rPr>
              <a:t>联合验收（自然资源、消防、人防、档案等）</a:t>
            </a:r>
            <a:r>
              <a:rPr lang="zh-CN" altLang="en-US" sz="1190" dirty="0">
                <a:solidFill>
                  <a:schemeClr val="tx1"/>
                </a:solidFill>
                <a:latin typeface="等线" panose="02010600030101010101" charset="-122"/>
                <a:ea typeface="等线" panose="02010600030101010101" charset="-122"/>
                <a:cs typeface="等线" panose="02010600030101010101" charset="-122"/>
                <a:sym typeface="+mn-ea"/>
              </a:rPr>
              <a:t>（审批时限：</a:t>
            </a:r>
            <a:r>
              <a:rPr lang="en-US" altLang="zh-CN" sz="1190" dirty="0">
                <a:solidFill>
                  <a:schemeClr val="tx1"/>
                </a:solidFill>
                <a:latin typeface="等线" panose="02010600030101010101" charset="-122"/>
                <a:ea typeface="等线" panose="02010600030101010101" charset="-122"/>
                <a:cs typeface="等线" panose="02010600030101010101" charset="-122"/>
                <a:sym typeface="+mn-ea"/>
              </a:rPr>
              <a:t>8</a:t>
            </a:r>
            <a:r>
              <a:rPr lang="zh-CN" altLang="en-US" sz="1190" dirty="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190" dirty="0">
              <a:solidFill>
                <a:schemeClr val="tx1"/>
              </a:solidFill>
              <a:latin typeface="等线" panose="02010600030101010101" charset="-122"/>
              <a:ea typeface="等线" panose="02010600030101010101" charset="-122"/>
              <a:cs typeface="等线" panose="02010600030101010101" charset="-122"/>
              <a:sym typeface="+mn-ea"/>
            </a:endParaRPr>
          </a:p>
        </p:txBody>
      </p:sp>
      <p:sp>
        <p:nvSpPr>
          <p:cNvPr id="35" name="文本框 34"/>
          <p:cNvSpPr txBox="1"/>
          <p:nvPr/>
        </p:nvSpPr>
        <p:spPr>
          <a:xfrm>
            <a:off x="15124430" y="8042910"/>
            <a:ext cx="1149985" cy="692150"/>
          </a:xfrm>
          <a:prstGeom prst="rect">
            <a:avLst/>
          </a:prstGeom>
          <a:noFill/>
          <a:ln w="9525" cmpd="sng">
            <a:solidFill>
              <a:srgbClr val="000000"/>
            </a:solidFill>
            <a:prstDash val="solid"/>
          </a:ln>
        </p:spPr>
        <p:txBody>
          <a:bodyPr wrap="square" bIns="0" rtlCol="0" anchor="ctr" anchorCtr="0">
            <a:noAutofit/>
          </a:bodyPr>
          <a:lstStyle/>
          <a:p>
            <a:pPr algn="ctr">
              <a:lnSpc>
                <a:spcPts val="2000"/>
              </a:lnSpc>
            </a:pPr>
            <a:r>
              <a:rPr lang="zh-CN" altLang="en-US" sz="1185" dirty="0">
                <a:ln>
                  <a:noFill/>
                </a:ln>
                <a:solidFill>
                  <a:schemeClr val="tx1"/>
                </a:solidFill>
                <a:sym typeface="+mn-ea"/>
              </a:rPr>
              <a:t>市政公用设施报装</a:t>
            </a:r>
            <a:endParaRPr lang="zh-CN" altLang="en-US" sz="1185" dirty="0">
              <a:ln>
                <a:noFill/>
              </a:ln>
              <a:solidFill>
                <a:schemeClr val="tx1"/>
              </a:solidFill>
              <a:latin typeface="等线" panose="02010600030101010101" charset="-122"/>
              <a:ea typeface="等线" panose="02010600030101010101" charset="-122"/>
              <a:sym typeface="+mn-ea"/>
            </a:endParaRPr>
          </a:p>
        </p:txBody>
      </p:sp>
      <p:cxnSp>
        <p:nvCxnSpPr>
          <p:cNvPr id="36" name="肘形连接符 35"/>
          <p:cNvCxnSpPr>
            <a:stCxn id="35" idx="3"/>
            <a:endCxn id="28" idx="2"/>
          </p:cNvCxnSpPr>
          <p:nvPr>
            <p:custDataLst>
              <p:tags r:id="rId4"/>
            </p:custDataLst>
          </p:nvPr>
        </p:nvCxnSpPr>
        <p:spPr>
          <a:xfrm flipV="1">
            <a:off x="16274415" y="5518785"/>
            <a:ext cx="921385" cy="2870200"/>
          </a:xfrm>
          <a:prstGeom prst="bentConnector2">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文本框 36"/>
          <p:cNvSpPr txBox="1"/>
          <p:nvPr/>
        </p:nvSpPr>
        <p:spPr>
          <a:xfrm>
            <a:off x="1107496" y="13067175"/>
            <a:ext cx="18953489" cy="1694180"/>
          </a:xfrm>
          <a:prstGeom prst="rect">
            <a:avLst/>
          </a:prstGeom>
          <a:noFill/>
        </p:spPr>
        <p:txBody>
          <a:bodyPr wrap="square" rtlCol="0">
            <a:spAutoFit/>
          </a:bodyPr>
          <a:lstStyle/>
          <a:p>
            <a:pPr algn="l">
              <a:lnSpc>
                <a:spcPct val="150000"/>
              </a:lnSpc>
              <a:buNone/>
            </a:pPr>
            <a:r>
              <a:rPr lang="zh-CN" altLang="en-US" sz="1390" dirty="0">
                <a:solidFill>
                  <a:schemeClr val="tx1"/>
                </a:solidFill>
                <a:latin typeface="等线" panose="02010600030101010101" charset="-122"/>
                <a:ea typeface="等线" panose="02010600030101010101" charset="-122"/>
                <a:cs typeface="等线" panose="02010600030101010101" charset="-122"/>
              </a:rPr>
              <a:t>注：</a:t>
            </a:r>
            <a:r>
              <a:rPr lang="en-US" altLang="zh-CN" sz="1390" dirty="0">
                <a:solidFill>
                  <a:schemeClr val="tx1"/>
                </a:solidFill>
                <a:latin typeface="等线" panose="02010600030101010101" charset="-122"/>
                <a:ea typeface="等线" panose="02010600030101010101" charset="-122"/>
                <a:cs typeface="等线" panose="02010600030101010101" charset="-122"/>
              </a:rPr>
              <a:t>1</a:t>
            </a:r>
            <a:r>
              <a:rPr lang="zh-CN" altLang="en-US" sz="1390" dirty="0">
                <a:solidFill>
                  <a:schemeClr val="tx1"/>
                </a:solidFill>
                <a:latin typeface="等线" panose="02010600030101010101" charset="-122"/>
                <a:ea typeface="等线" panose="02010600030101010101" charset="-122"/>
                <a:cs typeface="等线" panose="02010600030101010101" charset="-122"/>
              </a:rPr>
              <a:t>、</a:t>
            </a:r>
            <a:r>
              <a:rPr lang="zh-CN" altLang="en-US" sz="1385" dirty="0">
                <a:solidFill>
                  <a:schemeClr val="tx1"/>
                </a:solidFill>
              </a:rPr>
              <a:t>该类型不含风景名胜地区内建设活动和涉及</a:t>
            </a:r>
            <a:r>
              <a:rPr lang="zh-CN" altLang="en-US" sz="1385" dirty="0">
                <a:solidFill>
                  <a:schemeClr val="tx1"/>
                </a:solidFill>
                <a:sym typeface="+mn-ea"/>
              </a:rPr>
              <a:t>《建设工程消防设计审查验收管理暂行规定》（中华人民共和国住房和城乡建设部令第51号）第十七条规定情形的工程建设项目。地质灾害危险性评估、地震安全性评价等强制性评估和中介事项，建设单位可根据工程项目实际情况，在相应阶段自行办理。</a:t>
            </a:r>
            <a:endParaRPr lang="zh-CN" altLang="en-US" sz="1385" dirty="0">
              <a:solidFill>
                <a:schemeClr val="tx1"/>
              </a:solidFill>
            </a:endParaRPr>
          </a:p>
          <a:p>
            <a:pPr algn="l">
              <a:lnSpc>
                <a:spcPct val="150000"/>
              </a:lnSpc>
              <a:buNone/>
            </a:pPr>
            <a:r>
              <a:rPr lang="zh-CN" altLang="en-US" sz="1385" dirty="0">
                <a:solidFill>
                  <a:schemeClr val="tx1"/>
                </a:solidFill>
              </a:rPr>
              <a:t>2、审批时限自受理之日起计算。行政审批、备案和依法由政府组织、委托或购买服务的技术审查、中介服务均计入相应审批事项的审批时限；市政公用服务报装办理时间计入审批总时限。</a:t>
            </a:r>
            <a:endParaRPr lang="zh-CN" altLang="en-US" sz="1385" dirty="0">
              <a:solidFill>
                <a:schemeClr val="tx1"/>
              </a:solidFill>
            </a:endParaRPr>
          </a:p>
          <a:p>
            <a:pPr algn="l">
              <a:lnSpc>
                <a:spcPct val="150000"/>
              </a:lnSpc>
              <a:buNone/>
            </a:pPr>
            <a:r>
              <a:rPr lang="zh-CN" altLang="en-US" sz="1385" dirty="0">
                <a:solidFill>
                  <a:schemeClr val="tx1"/>
                </a:solidFill>
              </a:rPr>
              <a:t>3、</a:t>
            </a:r>
            <a:r>
              <a:rPr lang="zh-CN" altLang="en-US" sz="1385" dirty="0">
                <a:solidFill>
                  <a:schemeClr val="tx1"/>
                </a:solidFill>
              </a:rPr>
              <a:t>简易低风险工业厂房项目是指具备合法土地手续，符合国土空间规划要求，总建筑面积不大于10000平方米、建筑高度不大于24米、建筑跨度不大于30米，结构简单、功能单一的社会投资新建普通仓库和工业厂房工程项目（涉及生产储存易燃易爆、有毒有害物品等安全保护项目、涉及高能耗项目、涉及生态环境影响大的项目、涉及风貌保护、轨道交通保护等特定要求的项目除外）。</a:t>
            </a:r>
            <a:endParaRPr lang="zh-CN" altLang="en-US" sz="1385" dirty="0">
              <a:solidFill>
                <a:schemeClr val="tx1"/>
              </a:solidFill>
            </a:endParaRPr>
          </a:p>
        </p:txBody>
      </p:sp>
      <p:sp>
        <p:nvSpPr>
          <p:cNvPr id="39" name="文本框 38"/>
          <p:cNvSpPr txBox="1"/>
          <p:nvPr/>
        </p:nvSpPr>
        <p:spPr>
          <a:xfrm>
            <a:off x="5800090" y="3743960"/>
            <a:ext cx="4025900" cy="2279015"/>
          </a:xfrm>
          <a:prstGeom prst="rect">
            <a:avLst/>
          </a:prstGeom>
          <a:noFill/>
          <a:ln w="9525" cmpd="sng">
            <a:solidFill>
              <a:schemeClr val="tx1"/>
            </a:solidFill>
            <a:prstDash val="solid"/>
          </a:ln>
        </p:spPr>
        <p:txBody>
          <a:bodyPr wrap="square" bIns="0" rtlCol="0">
            <a:noAutofit/>
          </a:bodyPr>
          <a:lstStyle/>
          <a:p>
            <a:endParaRPr lang="en-US" altLang="zh-CN" sz="1190">
              <a:ln>
                <a:noFill/>
              </a:ln>
              <a:solidFill>
                <a:schemeClr val="tx1"/>
              </a:solidFill>
            </a:endParaRPr>
          </a:p>
        </p:txBody>
      </p:sp>
      <p:sp>
        <p:nvSpPr>
          <p:cNvPr id="40" name="文本框 39"/>
          <p:cNvSpPr txBox="1"/>
          <p:nvPr/>
        </p:nvSpPr>
        <p:spPr>
          <a:xfrm>
            <a:off x="981710" y="10340340"/>
            <a:ext cx="18945860" cy="443230"/>
          </a:xfrm>
          <a:prstGeom prst="rect">
            <a:avLst/>
          </a:prstGeom>
          <a:noFill/>
          <a:ln w="9525" cmpd="sng">
            <a:noFill/>
            <a:prstDash val="solid"/>
          </a:ln>
        </p:spPr>
        <p:txBody>
          <a:bodyPr wrap="square" bIns="0" rtlCol="0">
            <a:noAutofit/>
          </a:bodyPr>
          <a:lstStyle/>
          <a:p>
            <a:pPr algn="ctr"/>
            <a:r>
              <a:rPr lang="zh-CN" sz="1390" b="1">
                <a:ln>
                  <a:noFill/>
                </a:ln>
                <a:solidFill>
                  <a:schemeClr val="tx1"/>
                </a:solidFill>
                <a:latin typeface="等线" panose="02010600030101010101" charset="-122"/>
                <a:ea typeface="等线" panose="02010600030101010101" charset="-122"/>
              </a:rPr>
              <a:t>第一、二、三阶段可并联或并行办理事项</a:t>
            </a:r>
            <a:endParaRPr lang="zh-CN" sz="1390" b="1">
              <a:ln>
                <a:noFill/>
              </a:ln>
              <a:solidFill>
                <a:schemeClr val="tx1"/>
              </a:solidFill>
              <a:latin typeface="等线" panose="02010600030101010101" charset="-122"/>
              <a:ea typeface="等线" panose="02010600030101010101" charset="-122"/>
            </a:endParaRPr>
          </a:p>
        </p:txBody>
      </p:sp>
      <p:cxnSp>
        <p:nvCxnSpPr>
          <p:cNvPr id="43" name="肘形连接符 42"/>
          <p:cNvCxnSpPr>
            <a:stCxn id="35" idx="1"/>
            <a:endCxn id="50" idx="2"/>
          </p:cNvCxnSpPr>
          <p:nvPr>
            <p:custDataLst>
              <p:tags r:id="rId5"/>
            </p:custDataLst>
          </p:nvPr>
        </p:nvCxnSpPr>
        <p:spPr>
          <a:xfrm rot="10800000">
            <a:off x="12571730" y="7075805"/>
            <a:ext cx="2552700" cy="1313180"/>
          </a:xfrm>
          <a:prstGeom prst="bentConnector2">
            <a:avLst/>
          </a:prstGeom>
          <a:ln w="9525">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47" name="任意多边形 46"/>
          <p:cNvSpPr/>
          <p:nvPr/>
        </p:nvSpPr>
        <p:spPr>
          <a:xfrm>
            <a:off x="14840830" y="2770238"/>
            <a:ext cx="4719043" cy="688746"/>
          </a:xfrm>
          <a:custGeom>
            <a:avLst/>
            <a:gdLst>
              <a:gd name="connsiteX0" fmla="*/ 226 w 2819"/>
              <a:gd name="connsiteY0" fmla="*/ 0 h 431"/>
              <a:gd name="connsiteX1" fmla="*/ 2604 w 2819"/>
              <a:gd name="connsiteY1" fmla="*/ 0 h 431"/>
              <a:gd name="connsiteX2" fmla="*/ 2819 w 2819"/>
              <a:gd name="connsiteY2" fmla="*/ 216 h 431"/>
              <a:gd name="connsiteX3" fmla="*/ 2604 w 2819"/>
              <a:gd name="connsiteY3" fmla="*/ 431 h 431"/>
              <a:gd name="connsiteX4" fmla="*/ 226 w 2819"/>
              <a:gd name="connsiteY4" fmla="*/ 431 h 431"/>
              <a:gd name="connsiteX5" fmla="*/ 0 w 2819"/>
              <a:gd name="connsiteY5" fmla="*/ 209 h 431"/>
              <a:gd name="connsiteX6" fmla="*/ 226 w 2819"/>
              <a:gd name="connsiteY6"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9" h="431">
                <a:moveTo>
                  <a:pt x="226" y="0"/>
                </a:moveTo>
                <a:lnTo>
                  <a:pt x="2604" y="0"/>
                </a:lnTo>
                <a:lnTo>
                  <a:pt x="2819" y="216"/>
                </a:lnTo>
                <a:lnTo>
                  <a:pt x="2604" y="431"/>
                </a:lnTo>
                <a:lnTo>
                  <a:pt x="226" y="431"/>
                </a:lnTo>
                <a:lnTo>
                  <a:pt x="0" y="209"/>
                </a:lnTo>
                <a:lnTo>
                  <a:pt x="226" y="0"/>
                </a:lnTo>
                <a:close/>
              </a:path>
            </a:pathLst>
          </a:custGeom>
          <a:solidFill>
            <a:schemeClr val="bg1"/>
          </a:solidFill>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55" b="1" dirty="0">
                <a:solidFill>
                  <a:schemeClr val="tx1"/>
                </a:solidFill>
              </a:rPr>
              <a:t>  第四阶段（竣工验收阶段）</a:t>
            </a:r>
            <a:endParaRPr lang="en-US" altLang="zh-CN" sz="1755" b="1" dirty="0">
              <a:solidFill>
                <a:schemeClr val="tx1"/>
              </a:solidFill>
            </a:endParaRPr>
          </a:p>
          <a:p>
            <a:pPr algn="ctr"/>
            <a:r>
              <a:rPr lang="zh-CN" altLang="en-US" sz="1755" b="1" dirty="0">
                <a:solidFill>
                  <a:schemeClr val="tx1"/>
                </a:solidFill>
              </a:rPr>
              <a:t>阶段时限：</a:t>
            </a:r>
            <a:r>
              <a:rPr lang="en-US" altLang="zh-CN" sz="1755" b="1" dirty="0">
                <a:solidFill>
                  <a:schemeClr val="tx1"/>
                </a:solidFill>
              </a:rPr>
              <a:t>10</a:t>
            </a:r>
            <a:r>
              <a:rPr lang="zh-CN" altLang="en-US" sz="1755" b="1" dirty="0">
                <a:solidFill>
                  <a:schemeClr val="tx1"/>
                </a:solidFill>
              </a:rPr>
              <a:t>个</a:t>
            </a:r>
            <a:r>
              <a:rPr lang="zh-CN" altLang="en-US" sz="1755" b="1" dirty="0">
                <a:solidFill>
                  <a:schemeClr val="tx1"/>
                </a:solidFill>
                <a:latin typeface="等线" panose="02010600030101010101" charset="-122"/>
                <a:ea typeface="等线" panose="02010600030101010101" charset="-122"/>
              </a:rPr>
              <a:t>工作日</a:t>
            </a:r>
            <a:endParaRPr lang="zh-CN" altLang="en-US" sz="1755" b="1" dirty="0">
              <a:solidFill>
                <a:schemeClr val="tx1"/>
              </a:solidFill>
              <a:latin typeface="等线" panose="02010600030101010101" charset="-122"/>
              <a:ea typeface="等线" panose="02010600030101010101" charset="-122"/>
            </a:endParaRPr>
          </a:p>
        </p:txBody>
      </p:sp>
      <p:sp>
        <p:nvSpPr>
          <p:cNvPr id="48" name="文本框 47"/>
          <p:cNvSpPr txBox="1"/>
          <p:nvPr/>
        </p:nvSpPr>
        <p:spPr>
          <a:xfrm>
            <a:off x="5961380" y="3892550"/>
            <a:ext cx="3702685" cy="902970"/>
          </a:xfrm>
          <a:prstGeom prst="rect">
            <a:avLst/>
          </a:prstGeom>
          <a:noFill/>
          <a:ln w="12700" cmpd="sng">
            <a:solidFill>
              <a:srgbClr val="000000"/>
            </a:solidFill>
            <a:prstDash val="solid"/>
          </a:ln>
        </p:spPr>
        <p:txBody>
          <a:bodyPr wrap="square" rtlCol="0" anchor="ctr" anchorCtr="0">
            <a:noAutofit/>
          </a:bodyPr>
          <a:lstStyle/>
          <a:p>
            <a:pPr algn="ctr"/>
            <a:r>
              <a:rPr lang="zh-CN" altLang="en-US" sz="1190" dirty="0">
                <a:solidFill>
                  <a:schemeClr val="tx1"/>
                </a:solidFill>
                <a:latin typeface="等线" panose="02010600030101010101" charset="-122"/>
                <a:ea typeface="等线" panose="02010600030101010101" charset="-122"/>
                <a:cs typeface="等线" panose="02010600030101010101" charset="-122"/>
                <a:sym typeface="+mn-ea"/>
              </a:rPr>
              <a:t>规划设计方案审查</a:t>
            </a:r>
            <a:endParaRPr lang="en-US" altLang="zh-CN" sz="1190" dirty="0">
              <a:solidFill>
                <a:schemeClr val="tx1"/>
              </a:solidFill>
              <a:latin typeface="等线" panose="02010600030101010101" charset="-122"/>
              <a:ea typeface="等线" panose="02010600030101010101" charset="-122"/>
              <a:cs typeface="等线" panose="02010600030101010101" charset="-122"/>
              <a:sym typeface="+mn-ea"/>
            </a:endParaRPr>
          </a:p>
          <a:p>
            <a:pPr algn="ctr"/>
            <a:r>
              <a:rPr lang="zh-CN" altLang="en-US" sz="1190" dirty="0">
                <a:ln>
                  <a:noFill/>
                </a:ln>
                <a:solidFill>
                  <a:schemeClr val="tx1"/>
                </a:solidFill>
                <a:latin typeface="等线" panose="02010600030101010101" charset="-122"/>
                <a:ea typeface="等线" panose="02010600030101010101" charset="-122"/>
                <a:cs typeface="等线" panose="02010600030101010101" charset="-122"/>
                <a:sym typeface="+mn-ea"/>
              </a:rPr>
              <a:t>组织相关部门并联审查修建性详细规划、总平面图、建设工程设计方案</a:t>
            </a:r>
            <a:endParaRPr lang="zh-CN" altLang="en-US" sz="1190" dirty="0">
              <a:ln>
                <a:noFill/>
              </a:ln>
              <a:solidFill>
                <a:schemeClr val="tx1"/>
              </a:solidFill>
              <a:latin typeface="等线" panose="02010600030101010101" charset="-122"/>
              <a:ea typeface="等线" panose="02010600030101010101" charset="-122"/>
              <a:cs typeface="等线" panose="02010600030101010101" charset="-122"/>
              <a:sym typeface="+mn-ea"/>
            </a:endParaRPr>
          </a:p>
          <a:p>
            <a:pPr algn="ctr"/>
            <a:r>
              <a:rPr lang="zh-CN" altLang="en-US" sz="1190" dirty="0">
                <a:solidFill>
                  <a:schemeClr val="tx1"/>
                </a:solidFill>
                <a:latin typeface="等线" panose="02010600030101010101" charset="-122"/>
                <a:ea typeface="等线" panose="02010600030101010101" charset="-122"/>
                <a:cs typeface="等线" panose="02010600030101010101" charset="-122"/>
                <a:sym typeface="+mn-ea"/>
              </a:rPr>
              <a:t>（审批时限：</a:t>
            </a:r>
            <a:r>
              <a:rPr lang="en-US" altLang="zh-CN" sz="1190" dirty="0">
                <a:solidFill>
                  <a:schemeClr val="tx1"/>
                </a:solidFill>
                <a:latin typeface="等线" panose="02010600030101010101" charset="-122"/>
                <a:ea typeface="等线" panose="02010600030101010101" charset="-122"/>
                <a:cs typeface="等线" panose="02010600030101010101" charset="-122"/>
                <a:sym typeface="+mn-ea"/>
              </a:rPr>
              <a:t>6</a:t>
            </a:r>
            <a:r>
              <a:rPr lang="zh-CN" altLang="en-US" sz="1190" dirty="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190" dirty="0">
              <a:solidFill>
                <a:schemeClr val="tx1"/>
              </a:solidFill>
              <a:latin typeface="等线" panose="02010600030101010101" charset="-122"/>
              <a:ea typeface="等线" panose="02010600030101010101" charset="-122"/>
              <a:cs typeface="等线" panose="02010600030101010101" charset="-122"/>
              <a:sym typeface="+mn-ea"/>
            </a:endParaRPr>
          </a:p>
        </p:txBody>
      </p:sp>
      <p:sp>
        <p:nvSpPr>
          <p:cNvPr id="49" name="文本框 48"/>
          <p:cNvSpPr txBox="1"/>
          <p:nvPr/>
        </p:nvSpPr>
        <p:spPr>
          <a:xfrm>
            <a:off x="5961380" y="5020945"/>
            <a:ext cx="3698875" cy="827405"/>
          </a:xfrm>
          <a:prstGeom prst="rect">
            <a:avLst/>
          </a:prstGeom>
          <a:noFill/>
          <a:ln w="12700" cmpd="sng">
            <a:solidFill>
              <a:schemeClr val="tx1"/>
            </a:solidFill>
            <a:prstDash val="solid"/>
          </a:ln>
        </p:spPr>
        <p:txBody>
          <a:bodyPr wrap="square" rtlCol="0" anchor="ctr" anchorCtr="0">
            <a:noAutofit/>
          </a:bodyPr>
          <a:lstStyle/>
          <a:p>
            <a:pPr algn="ctr"/>
            <a:endParaRPr lang="zh-CN" sz="1190" dirty="0">
              <a:ln>
                <a:noFill/>
              </a:ln>
              <a:solidFill>
                <a:schemeClr val="tx1"/>
              </a:solidFill>
              <a:latin typeface="等线" panose="02010600030101010101" charset="-122"/>
              <a:ea typeface="等线" panose="02010600030101010101" charset="-122"/>
              <a:cs typeface="等线" panose="02010600030101010101" charset="-122"/>
            </a:endParaRPr>
          </a:p>
          <a:p>
            <a:pPr algn="ctr"/>
            <a:r>
              <a:rPr lang="zh-CN" sz="1190" dirty="0">
                <a:ln>
                  <a:noFill/>
                </a:ln>
                <a:solidFill>
                  <a:schemeClr val="tx1"/>
                </a:solidFill>
                <a:latin typeface="等线" panose="02010600030101010101" charset="-122"/>
                <a:ea typeface="等线" panose="02010600030101010101" charset="-122"/>
                <a:cs typeface="等线" panose="02010600030101010101" charset="-122"/>
              </a:rPr>
              <a:t>施工图设计文件审查           </a:t>
            </a:r>
            <a:endParaRPr lang="zh-CN" sz="1190" dirty="0">
              <a:ln>
                <a:noFill/>
              </a:ln>
              <a:solidFill>
                <a:schemeClr val="tx1"/>
              </a:solidFill>
              <a:latin typeface="等线" panose="02010600030101010101" charset="-122"/>
              <a:ea typeface="等线" panose="02010600030101010101" charset="-122"/>
              <a:cs typeface="等线" panose="02010600030101010101" charset="-122"/>
            </a:endParaRPr>
          </a:p>
          <a:p>
            <a:pPr algn="ctr">
              <a:lnSpc>
                <a:spcPts val="2000"/>
              </a:lnSpc>
              <a:buClrTx/>
              <a:buSzTx/>
              <a:buNone/>
            </a:pPr>
            <a:r>
              <a:rPr lang="zh-CN" sz="1190" dirty="0">
                <a:ln>
                  <a:noFill/>
                </a:ln>
                <a:solidFill>
                  <a:schemeClr val="tx1"/>
                </a:solidFill>
                <a:latin typeface="等线" panose="02010600030101010101" charset="-122"/>
                <a:ea typeface="等线" panose="02010600030101010101" charset="-122"/>
                <a:cs typeface="等线" panose="02010600030101010101" charset="-122"/>
                <a:sym typeface="+mn-ea"/>
              </a:rPr>
              <a:t>委托图审机构多图联审（</a:t>
            </a:r>
            <a:r>
              <a:rPr lang="zh-CN" sz="1185" dirty="0">
                <a:ln>
                  <a:noFill/>
                </a:ln>
                <a:solidFill>
                  <a:schemeClr val="tx1"/>
                </a:solidFill>
                <a:latin typeface="等线" panose="02010600030101010101" charset="-122"/>
                <a:ea typeface="等线" panose="02010600030101010101" charset="-122"/>
                <a:cs typeface="等线" panose="02010600030101010101" charset="-122"/>
                <a:sym typeface="+mn-ea"/>
              </a:rPr>
              <a:t>含消防等</a:t>
            </a:r>
            <a:r>
              <a:rPr lang="zh-CN" sz="1190" dirty="0">
                <a:ln>
                  <a:noFill/>
                </a:ln>
                <a:solidFill>
                  <a:schemeClr val="tx1"/>
                </a:solidFill>
                <a:latin typeface="等线" panose="02010600030101010101" charset="-122"/>
                <a:ea typeface="等线" panose="02010600030101010101" charset="-122"/>
                <a:cs typeface="等线" panose="02010600030101010101" charset="-122"/>
                <a:sym typeface="+mn-ea"/>
              </a:rPr>
              <a:t>）</a:t>
            </a:r>
            <a:r>
              <a:rPr lang="zh-CN" sz="1190" dirty="0">
                <a:ln>
                  <a:noFill/>
                </a:ln>
                <a:solidFill>
                  <a:schemeClr val="tx1"/>
                </a:solidFill>
                <a:highlight>
                  <a:srgbClr val="FFFF00"/>
                </a:highlight>
                <a:latin typeface="等线" panose="02010600030101010101" charset="-122"/>
                <a:ea typeface="等线" panose="02010600030101010101" charset="-122"/>
                <a:cs typeface="等线" panose="02010600030101010101" charset="-122"/>
                <a:sym typeface="+mn-ea"/>
              </a:rPr>
              <a:t> </a:t>
            </a:r>
            <a:r>
              <a:rPr lang="zh-CN" sz="1190" dirty="0">
                <a:ln>
                  <a:noFill/>
                </a:ln>
                <a:solidFill>
                  <a:schemeClr val="tx1"/>
                </a:solidFill>
                <a:latin typeface="等线" panose="02010600030101010101" charset="-122"/>
                <a:ea typeface="等线" panose="02010600030101010101" charset="-122"/>
                <a:cs typeface="等线" panose="02010600030101010101" charset="-122"/>
                <a:sym typeface="+mn-ea"/>
              </a:rPr>
              <a:t>                              </a:t>
            </a:r>
            <a:r>
              <a:rPr lang="zh-CN" altLang="en-US" sz="1190" dirty="0">
                <a:solidFill>
                  <a:schemeClr val="tx1"/>
                </a:solidFill>
                <a:latin typeface="等线" panose="02010600030101010101" charset="-122"/>
                <a:ea typeface="等线" panose="02010600030101010101" charset="-122"/>
                <a:cs typeface="等线" panose="02010600030101010101" charset="-122"/>
                <a:sym typeface="+mn-ea"/>
              </a:rPr>
              <a:t>（图纸审查：</a:t>
            </a:r>
            <a:r>
              <a:rPr lang="en-US" altLang="zh-CN" sz="1190" dirty="0">
                <a:solidFill>
                  <a:schemeClr val="tx1"/>
                </a:solidFill>
                <a:latin typeface="等线" panose="02010600030101010101" charset="-122"/>
                <a:ea typeface="等线" panose="02010600030101010101" charset="-122"/>
                <a:cs typeface="等线" panose="02010600030101010101" charset="-122"/>
                <a:sym typeface="+mn-ea"/>
              </a:rPr>
              <a:t>8</a:t>
            </a:r>
            <a:r>
              <a:rPr lang="zh-CN" altLang="en-US" sz="1190" dirty="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190" dirty="0">
              <a:solidFill>
                <a:schemeClr val="tx1"/>
              </a:solidFill>
              <a:latin typeface="等线" panose="02010600030101010101" charset="-122"/>
              <a:ea typeface="等线" panose="02010600030101010101" charset="-122"/>
              <a:cs typeface="等线" panose="02010600030101010101" charset="-122"/>
              <a:sym typeface="+mn-ea"/>
            </a:endParaRPr>
          </a:p>
          <a:p>
            <a:pPr algn="ctr">
              <a:lnSpc>
                <a:spcPts val="2000"/>
              </a:lnSpc>
              <a:buClrTx/>
              <a:buSzTx/>
              <a:buNone/>
            </a:pPr>
            <a:r>
              <a:rPr lang="zh-CN" altLang="en-US" sz="1190" dirty="0">
                <a:solidFill>
                  <a:schemeClr val="tx1"/>
                </a:solidFill>
                <a:latin typeface="等线" panose="02010600030101010101" charset="-122"/>
                <a:ea typeface="等线" panose="02010600030101010101" charset="-122"/>
                <a:cs typeface="等线" panose="02010600030101010101" charset="-122"/>
                <a:sym typeface="+mn-ea"/>
              </a:rPr>
              <a:t> </a:t>
            </a:r>
            <a:endParaRPr lang="zh-CN" altLang="en-US" sz="1190" dirty="0">
              <a:ln>
                <a:noFill/>
              </a:ln>
              <a:solidFill>
                <a:schemeClr val="tx1"/>
              </a:solidFill>
              <a:latin typeface="等线" panose="02010600030101010101" charset="-122"/>
              <a:ea typeface="等线" panose="02010600030101010101" charset="-122"/>
              <a:cs typeface="等线" panose="02010600030101010101" charset="-122"/>
              <a:sym typeface="+mn-ea"/>
            </a:endParaRPr>
          </a:p>
        </p:txBody>
      </p:sp>
      <p:sp>
        <p:nvSpPr>
          <p:cNvPr id="50" name="文本框 49"/>
          <p:cNvSpPr txBox="1"/>
          <p:nvPr/>
        </p:nvSpPr>
        <p:spPr>
          <a:xfrm>
            <a:off x="10608310" y="3747135"/>
            <a:ext cx="3926205" cy="3328670"/>
          </a:xfrm>
          <a:prstGeom prst="rect">
            <a:avLst/>
          </a:prstGeom>
          <a:noFill/>
          <a:ln w="9525" cmpd="sng">
            <a:solidFill>
              <a:schemeClr val="tx1"/>
            </a:solidFill>
            <a:prstDash val="solid"/>
          </a:ln>
        </p:spPr>
        <p:txBody>
          <a:bodyPr wrap="square" bIns="0" rtlCol="0">
            <a:noAutofit/>
          </a:bodyPr>
          <a:lstStyle/>
          <a:p>
            <a:endParaRPr lang="en-US" altLang="zh-CN" sz="1190">
              <a:ln>
                <a:noFill/>
              </a:ln>
              <a:solidFill>
                <a:schemeClr val="tx1"/>
              </a:solidFill>
              <a:latin typeface="等线" panose="02010600030101010101" charset="-122"/>
              <a:ea typeface="等线" panose="02010600030101010101" charset="-122"/>
            </a:endParaRPr>
          </a:p>
        </p:txBody>
      </p:sp>
      <p:cxnSp>
        <p:nvCxnSpPr>
          <p:cNvPr id="51" name="直接箭头连接符 50"/>
          <p:cNvCxnSpPr/>
          <p:nvPr>
            <p:custDataLst>
              <p:tags r:id="rId6"/>
            </p:custDataLst>
          </p:nvPr>
        </p:nvCxnSpPr>
        <p:spPr>
          <a:xfrm>
            <a:off x="4969439" y="5066057"/>
            <a:ext cx="787138"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custDataLst>
              <p:tags r:id="rId7"/>
            </p:custDataLst>
          </p:nvPr>
        </p:nvCxnSpPr>
        <p:spPr>
          <a:xfrm>
            <a:off x="1107390" y="12787441"/>
            <a:ext cx="19367758"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53" name="文本框 52"/>
          <p:cNvSpPr txBox="1"/>
          <p:nvPr/>
        </p:nvSpPr>
        <p:spPr>
          <a:xfrm>
            <a:off x="1212533" y="3830955"/>
            <a:ext cx="3640455" cy="3073400"/>
          </a:xfrm>
          <a:prstGeom prst="rect">
            <a:avLst/>
          </a:prstGeom>
          <a:noFill/>
          <a:ln w="9525" cmpd="sng">
            <a:solidFill>
              <a:srgbClr val="000000"/>
            </a:solidFill>
            <a:prstDash val="solid"/>
          </a:ln>
        </p:spPr>
        <p:txBody>
          <a:bodyPr wrap="square" bIns="0" rtlCol="0">
            <a:noAutofit/>
          </a:bodyPr>
          <a:lstStyle/>
          <a:p>
            <a:endParaRPr lang="zh-CN" altLang="en-US" sz="1755">
              <a:ln>
                <a:noFill/>
              </a:ln>
              <a:solidFill>
                <a:schemeClr val="tx1"/>
              </a:solidFill>
              <a:latin typeface="等线" panose="02010600030101010101" charset="-122"/>
              <a:ea typeface="等线" panose="02010600030101010101" charset="-122"/>
            </a:endParaRPr>
          </a:p>
        </p:txBody>
      </p:sp>
      <p:sp>
        <p:nvSpPr>
          <p:cNvPr id="55" name="文本框 54"/>
          <p:cNvSpPr txBox="1"/>
          <p:nvPr/>
        </p:nvSpPr>
        <p:spPr>
          <a:xfrm>
            <a:off x="1344295" y="4965065"/>
            <a:ext cx="3376930" cy="822325"/>
          </a:xfrm>
          <a:prstGeom prst="rect">
            <a:avLst/>
          </a:prstGeom>
          <a:noFill/>
          <a:ln w="0" cmpd="sng">
            <a:solidFill>
              <a:srgbClr val="000000"/>
            </a:solidFill>
            <a:prstDash val="solid"/>
          </a:ln>
        </p:spPr>
        <p:txBody>
          <a:bodyPr wrap="square" rtlCol="0">
            <a:spAutoFit/>
          </a:bodyPr>
          <a:lstStyle/>
          <a:p>
            <a:r>
              <a:rPr lang="zh-CN" altLang="en-US" sz="1190" dirty="0">
                <a:ln>
                  <a:noFill/>
                </a:ln>
                <a:solidFill>
                  <a:schemeClr val="tx1"/>
                </a:solidFill>
                <a:latin typeface="等线" panose="02010600030101010101" charset="-122"/>
                <a:ea typeface="等线" panose="02010600030101010101" charset="-122"/>
              </a:rPr>
              <a:t>全省工程建设项目（审批、核准类），立项前须进行项目用地合规性检测，符合空间规划或依法依规解决规划问题后可办理立项用地规划许可阶段审批事项。</a:t>
            </a:r>
            <a:endParaRPr lang="zh-CN" altLang="en-US" sz="1190" dirty="0">
              <a:ln>
                <a:noFill/>
              </a:ln>
              <a:solidFill>
                <a:schemeClr val="tx1"/>
              </a:solidFill>
              <a:latin typeface="等线" panose="02010600030101010101" charset="-122"/>
              <a:ea typeface="等线" panose="02010600030101010101" charset="-122"/>
            </a:endParaRPr>
          </a:p>
        </p:txBody>
      </p:sp>
      <p:sp>
        <p:nvSpPr>
          <p:cNvPr id="56" name="文本框 55"/>
          <p:cNvSpPr txBox="1"/>
          <p:nvPr/>
        </p:nvSpPr>
        <p:spPr>
          <a:xfrm>
            <a:off x="1337945" y="4047490"/>
            <a:ext cx="3389630" cy="681990"/>
          </a:xfrm>
          <a:prstGeom prst="rect">
            <a:avLst/>
          </a:prstGeom>
          <a:noFill/>
          <a:ln w="9525" cmpd="sng">
            <a:solidFill>
              <a:srgbClr val="000000"/>
            </a:solidFill>
            <a:prstDash val="solid"/>
          </a:ln>
        </p:spPr>
        <p:txBody>
          <a:bodyPr wrap="square" bIns="0" rtlCol="0">
            <a:noAutofit/>
          </a:bodyPr>
          <a:lstStyle/>
          <a:p>
            <a:pPr>
              <a:lnSpc>
                <a:spcPts val="1600"/>
              </a:lnSpc>
            </a:pPr>
            <a:r>
              <a:rPr lang="zh-CN" altLang="en-US" sz="1190" dirty="0">
                <a:solidFill>
                  <a:schemeClr val="tx1"/>
                </a:solidFill>
                <a:latin typeface="等线" panose="02010600030101010101" charset="-122"/>
                <a:ea typeface="等线" panose="02010600030101010101" charset="-122"/>
              </a:rPr>
              <a:t>各类开发区、工业园区、新区等推行</a:t>
            </a:r>
            <a:r>
              <a:rPr lang="zh-CN" altLang="en-US" sz="1190" dirty="0">
                <a:ln>
                  <a:noFill/>
                </a:ln>
                <a:solidFill>
                  <a:schemeClr val="tx1"/>
                </a:solidFill>
                <a:latin typeface="等线" panose="02010600030101010101" charset="-122"/>
                <a:ea typeface="等线" panose="02010600030101010101" charset="-122"/>
              </a:rPr>
              <a:t>区域评估，并将区域评估有关要求落实到地块上。</a:t>
            </a:r>
            <a:endParaRPr lang="zh-CN" altLang="en-US" sz="1190" dirty="0">
              <a:ln>
                <a:noFill/>
              </a:ln>
              <a:solidFill>
                <a:schemeClr val="tx1"/>
              </a:solidFill>
              <a:latin typeface="等线" panose="02010600030101010101" charset="-122"/>
              <a:ea typeface="等线" panose="02010600030101010101" charset="-122"/>
            </a:endParaRPr>
          </a:p>
        </p:txBody>
      </p:sp>
      <p:sp>
        <p:nvSpPr>
          <p:cNvPr id="57" name="文本框 56"/>
          <p:cNvSpPr txBox="1"/>
          <p:nvPr/>
        </p:nvSpPr>
        <p:spPr>
          <a:xfrm>
            <a:off x="1338580" y="6022975"/>
            <a:ext cx="3388360" cy="639445"/>
          </a:xfrm>
          <a:prstGeom prst="rect">
            <a:avLst/>
          </a:prstGeom>
          <a:noFill/>
          <a:ln w="0" cmpd="sng">
            <a:solidFill>
              <a:srgbClr val="000000"/>
            </a:solidFill>
            <a:prstDash val="solid"/>
          </a:ln>
        </p:spPr>
        <p:txBody>
          <a:bodyPr wrap="square" rtlCol="0">
            <a:spAutoFit/>
          </a:bodyPr>
          <a:lstStyle/>
          <a:p>
            <a:r>
              <a:rPr lang="zh-CN" altLang="en-US" sz="1190" dirty="0">
                <a:ln>
                  <a:noFill/>
                </a:ln>
                <a:solidFill>
                  <a:schemeClr val="tx1"/>
                </a:solidFill>
                <a:latin typeface="等线" panose="02010600030101010101" charset="-122"/>
                <a:ea typeface="等线" panose="02010600030101010101" charset="-122"/>
                <a:cs typeface="等线" panose="02010600030101010101" charset="-122"/>
              </a:rPr>
              <a:t>推行“用地清单制+告知承诺制”，将规划条件、管理要求及经济指标等要求统一落实到地块上，并作为土地划拨或挂牌出让条件。</a:t>
            </a:r>
            <a:endParaRPr lang="zh-CN" altLang="en-US" sz="1190" dirty="0">
              <a:ln>
                <a:noFill/>
              </a:ln>
              <a:solidFill>
                <a:schemeClr val="tx1"/>
              </a:solidFill>
              <a:latin typeface="等线" panose="02010600030101010101" charset="-122"/>
              <a:ea typeface="等线" panose="02010600030101010101" charset="-122"/>
              <a:cs typeface="等线" panose="02010600030101010101" charset="-122"/>
            </a:endParaRPr>
          </a:p>
        </p:txBody>
      </p:sp>
      <p:cxnSp>
        <p:nvCxnSpPr>
          <p:cNvPr id="58" name="直接连接符 57"/>
          <p:cNvCxnSpPr/>
          <p:nvPr/>
        </p:nvCxnSpPr>
        <p:spPr>
          <a:xfrm flipV="1">
            <a:off x="10840720" y="4467225"/>
            <a:ext cx="3524250" cy="1905"/>
          </a:xfrm>
          <a:prstGeom prst="line">
            <a:avLst/>
          </a:prstGeom>
          <a:ln w="9525">
            <a:solidFill>
              <a:srgbClr val="000000"/>
            </a:solidFill>
            <a:prstDash val="dash"/>
          </a:ln>
        </p:spPr>
        <p:style>
          <a:lnRef idx="1">
            <a:schemeClr val="accent1"/>
          </a:lnRef>
          <a:fillRef idx="0">
            <a:schemeClr val="accent1"/>
          </a:fillRef>
          <a:effectRef idx="0">
            <a:schemeClr val="accent1"/>
          </a:effectRef>
          <a:fontRef idx="minor">
            <a:schemeClr val="tx1"/>
          </a:fontRef>
        </p:style>
      </p:cxnSp>
      <p:sp>
        <p:nvSpPr>
          <p:cNvPr id="59" name="文本框 58"/>
          <p:cNvSpPr txBox="1"/>
          <p:nvPr/>
        </p:nvSpPr>
        <p:spPr>
          <a:xfrm>
            <a:off x="10790555" y="3845560"/>
            <a:ext cx="3605530" cy="3105150"/>
          </a:xfrm>
          <a:prstGeom prst="rect">
            <a:avLst/>
          </a:prstGeom>
          <a:noFill/>
          <a:ln>
            <a:solidFill>
              <a:schemeClr val="tx1"/>
            </a:solidFill>
            <a:prstDash val="sysDash"/>
          </a:ln>
        </p:spPr>
        <p:txBody>
          <a:bodyPr wrap="square" rtlCol="0">
            <a:spAutoFit/>
          </a:bodyPr>
          <a:lstStyle/>
          <a:p>
            <a:pPr algn="ctr">
              <a:buClrTx/>
              <a:buSzTx/>
              <a:buNone/>
            </a:pPr>
            <a:endParaRPr lang="zh-CN" altLang="en-US" sz="1190" dirty="0">
              <a:solidFill>
                <a:schemeClr val="tx1"/>
              </a:solidFill>
              <a:latin typeface="等线" panose="02010600030101010101" charset="-122"/>
              <a:ea typeface="等线" panose="02010600030101010101" charset="-122"/>
              <a:cs typeface="等线" panose="02010600030101010101" charset="-122"/>
              <a:sym typeface="+mn-ea"/>
            </a:endParaRPr>
          </a:p>
          <a:p>
            <a:pPr algn="ctr">
              <a:buClrTx/>
              <a:buSzTx/>
              <a:buNone/>
            </a:pPr>
            <a:r>
              <a:rPr lang="zh-CN" altLang="en-US" sz="1190" dirty="0">
                <a:solidFill>
                  <a:schemeClr val="tx1"/>
                </a:solidFill>
                <a:latin typeface="等线" panose="02010600030101010101" charset="-122"/>
                <a:ea typeface="等线" panose="02010600030101010101" charset="-122"/>
                <a:cs typeface="等线" panose="02010600030101010101" charset="-122"/>
                <a:sym typeface="+mn-ea"/>
              </a:rPr>
              <a:t>企业投资项目核准或备案</a:t>
            </a:r>
            <a:endParaRPr lang="zh-CN" altLang="en-US" sz="1190" dirty="0">
              <a:solidFill>
                <a:schemeClr val="tx1"/>
              </a:solidFill>
              <a:latin typeface="等线" panose="02010600030101010101" charset="-122"/>
              <a:ea typeface="等线" panose="02010600030101010101" charset="-122"/>
              <a:cs typeface="等线" panose="02010600030101010101" charset="-122"/>
              <a:sym typeface="+mn-ea"/>
            </a:endParaRPr>
          </a:p>
          <a:p>
            <a:pPr algn="ctr">
              <a:buClrTx/>
              <a:buSzTx/>
              <a:buNone/>
            </a:pPr>
            <a:r>
              <a:rPr lang="zh-CN" altLang="en-US" sz="1185" dirty="0">
                <a:solidFill>
                  <a:schemeClr val="tx1"/>
                </a:solidFill>
                <a:latin typeface="等线" panose="02010600030101010101" charset="-122"/>
                <a:ea typeface="等线" panose="02010600030101010101" charset="-122"/>
                <a:cs typeface="等线" panose="02010600030101010101" charset="-122"/>
                <a:sym typeface="+mn-ea"/>
              </a:rPr>
              <a:t>（审批时限：核准</a:t>
            </a:r>
            <a:r>
              <a:rPr lang="en-US" altLang="zh-CN" sz="1185" dirty="0">
                <a:solidFill>
                  <a:schemeClr val="tx1"/>
                </a:solidFill>
                <a:latin typeface="等线" panose="02010600030101010101" charset="-122"/>
                <a:ea typeface="等线" panose="02010600030101010101" charset="-122"/>
                <a:cs typeface="等线" panose="02010600030101010101" charset="-122"/>
                <a:sym typeface="+mn-ea"/>
              </a:rPr>
              <a:t>3个</a:t>
            </a:r>
            <a:r>
              <a:rPr lang="zh-CN" altLang="en-US" sz="1185" dirty="0">
                <a:solidFill>
                  <a:schemeClr val="tx1"/>
                </a:solidFill>
                <a:latin typeface="等线" panose="02010600030101010101" charset="-122"/>
                <a:ea typeface="等线" panose="02010600030101010101" charset="-122"/>
                <a:cs typeface="等线" panose="02010600030101010101" charset="-122"/>
                <a:sym typeface="+mn-ea"/>
              </a:rPr>
              <a:t>工作日，备案</a:t>
            </a:r>
            <a:r>
              <a:rPr lang="en-US" altLang="zh-CN" sz="1185" dirty="0">
                <a:solidFill>
                  <a:schemeClr val="tx1"/>
                </a:solidFill>
                <a:latin typeface="等线" panose="02010600030101010101" charset="-122"/>
                <a:ea typeface="等线" panose="02010600030101010101" charset="-122"/>
                <a:cs typeface="等线" panose="02010600030101010101" charset="-122"/>
                <a:sym typeface="+mn-ea"/>
              </a:rPr>
              <a:t>1</a:t>
            </a:r>
            <a:r>
              <a:rPr lang="zh-CN" altLang="en-US" sz="1185" dirty="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190" dirty="0">
              <a:solidFill>
                <a:schemeClr val="tx1"/>
              </a:solidFill>
              <a:latin typeface="等线" panose="02010600030101010101" charset="-122"/>
              <a:ea typeface="等线" panose="02010600030101010101" charset="-122"/>
              <a:cs typeface="等线" panose="02010600030101010101" charset="-122"/>
            </a:endParaRPr>
          </a:p>
          <a:p>
            <a:pPr algn="ctr">
              <a:buClrTx/>
              <a:buSzTx/>
              <a:buNone/>
            </a:pPr>
            <a:endParaRPr lang="zh-CN" altLang="en-US" sz="1190" dirty="0">
              <a:solidFill>
                <a:schemeClr val="tx1"/>
              </a:solidFill>
              <a:latin typeface="等线" panose="02010600030101010101" charset="-122"/>
              <a:ea typeface="等线" panose="02010600030101010101" charset="-122"/>
              <a:cs typeface="等线" panose="02010600030101010101" charset="-122"/>
              <a:sym typeface="+mn-ea"/>
            </a:endParaRPr>
          </a:p>
          <a:p>
            <a:pPr algn="ctr">
              <a:buClrTx/>
              <a:buSzTx/>
              <a:buNone/>
            </a:pPr>
            <a:r>
              <a:rPr lang="zh-CN" altLang="en-US" sz="1190" dirty="0">
                <a:solidFill>
                  <a:schemeClr val="tx1"/>
                </a:solidFill>
                <a:latin typeface="等线" panose="02010600030101010101" charset="-122"/>
                <a:ea typeface="等线" panose="02010600030101010101" charset="-122"/>
                <a:cs typeface="等线" panose="02010600030101010101" charset="-122"/>
                <a:sym typeface="+mn-ea"/>
              </a:rPr>
              <a:t>建设用地规划许可证核发</a:t>
            </a:r>
            <a:endParaRPr lang="zh-CN" altLang="en-US" sz="1190" dirty="0">
              <a:solidFill>
                <a:schemeClr val="tx1"/>
              </a:solidFill>
              <a:latin typeface="等线" panose="02010600030101010101" charset="-122"/>
              <a:ea typeface="等线" panose="02010600030101010101" charset="-122"/>
              <a:cs typeface="等线" panose="02010600030101010101" charset="-122"/>
            </a:endParaRPr>
          </a:p>
          <a:p>
            <a:pPr algn="ctr">
              <a:buClrTx/>
              <a:buSzTx/>
              <a:buFontTx/>
              <a:buNone/>
            </a:pPr>
            <a:r>
              <a:rPr lang="zh-CN" altLang="en-US" sz="1185" dirty="0">
                <a:solidFill>
                  <a:schemeClr val="tx1"/>
                </a:solidFill>
                <a:latin typeface="等线" panose="02010600030101010101" charset="-122"/>
                <a:ea typeface="等线" panose="02010600030101010101" charset="-122"/>
                <a:cs typeface="等线" panose="02010600030101010101" charset="-122"/>
                <a:sym typeface="+mn-ea"/>
              </a:rPr>
              <a:t>（审批时限：1个工作日）</a:t>
            </a:r>
            <a:endParaRPr lang="zh-CN" altLang="en-US" sz="1185" dirty="0">
              <a:solidFill>
                <a:schemeClr val="tx1"/>
              </a:solidFill>
              <a:latin typeface="等线" panose="02010600030101010101" charset="-122"/>
              <a:ea typeface="等线" panose="02010600030101010101" charset="-122"/>
              <a:cs typeface="等线" panose="02010600030101010101" charset="-122"/>
              <a:sym typeface="+mn-ea"/>
            </a:endParaRPr>
          </a:p>
          <a:p>
            <a:pPr algn="ctr">
              <a:buClrTx/>
              <a:buSzTx/>
              <a:buNone/>
            </a:pPr>
            <a:endParaRPr lang="zh-CN" altLang="en-US" sz="1190" dirty="0">
              <a:solidFill>
                <a:schemeClr val="tx1"/>
              </a:solidFill>
              <a:latin typeface="等线" panose="02010600030101010101" charset="-122"/>
              <a:ea typeface="等线" panose="02010600030101010101" charset="-122"/>
              <a:cs typeface="等线" panose="02010600030101010101" charset="-122"/>
              <a:sym typeface="+mn-ea"/>
            </a:endParaRPr>
          </a:p>
          <a:p>
            <a:pPr algn="ctr">
              <a:buClrTx/>
              <a:buSzTx/>
              <a:buNone/>
            </a:pPr>
            <a:r>
              <a:rPr lang="zh-CN" altLang="en-US" sz="1190" dirty="0">
                <a:solidFill>
                  <a:schemeClr val="tx1"/>
                </a:solidFill>
                <a:latin typeface="等线" panose="02010600030101010101" charset="-122"/>
                <a:ea typeface="等线" panose="02010600030101010101" charset="-122"/>
                <a:cs typeface="等线" panose="02010600030101010101" charset="-122"/>
                <a:sym typeface="+mn-ea"/>
              </a:rPr>
              <a:t>建设工程规划许可证核发</a:t>
            </a:r>
            <a:endParaRPr lang="zh-CN" altLang="en-US" sz="1190" dirty="0">
              <a:solidFill>
                <a:schemeClr val="tx1"/>
              </a:solidFill>
              <a:latin typeface="等线" panose="02010600030101010101" charset="-122"/>
              <a:ea typeface="等线" panose="02010600030101010101" charset="-122"/>
              <a:cs typeface="等线" panose="02010600030101010101" charset="-122"/>
            </a:endParaRPr>
          </a:p>
          <a:p>
            <a:pPr algn="ctr">
              <a:buClrTx/>
              <a:buSzTx/>
              <a:buFontTx/>
              <a:buNone/>
            </a:pPr>
            <a:r>
              <a:rPr lang="zh-CN" altLang="en-US" sz="1185" dirty="0">
                <a:solidFill>
                  <a:schemeClr val="tx1"/>
                </a:solidFill>
                <a:latin typeface="等线" panose="02010600030101010101" charset="-122"/>
                <a:ea typeface="等线" panose="02010600030101010101" charset="-122"/>
                <a:cs typeface="等线" panose="02010600030101010101" charset="-122"/>
                <a:sym typeface="+mn-ea"/>
              </a:rPr>
              <a:t>（审批时限：1个工作日）</a:t>
            </a:r>
            <a:endParaRPr lang="zh-CN" altLang="en-US" sz="1185" dirty="0">
              <a:solidFill>
                <a:schemeClr val="tx1"/>
              </a:solidFill>
              <a:latin typeface="等线" panose="02010600030101010101" charset="-122"/>
              <a:ea typeface="等线" panose="02010600030101010101" charset="-122"/>
              <a:cs typeface="等线" panose="02010600030101010101" charset="-122"/>
              <a:sym typeface="+mn-ea"/>
            </a:endParaRPr>
          </a:p>
          <a:p>
            <a:pPr algn="ctr">
              <a:buClrTx/>
              <a:buSzTx/>
              <a:buNone/>
            </a:pPr>
            <a:endParaRPr lang="zh-CN" altLang="en-US" sz="1190" dirty="0">
              <a:solidFill>
                <a:schemeClr val="tx1"/>
              </a:solidFill>
              <a:latin typeface="等线" panose="02010600030101010101" charset="-122"/>
              <a:ea typeface="等线" panose="02010600030101010101" charset="-122"/>
              <a:cs typeface="等线" panose="02010600030101010101" charset="-122"/>
              <a:sym typeface="+mn-ea"/>
            </a:endParaRPr>
          </a:p>
          <a:p>
            <a:pPr algn="ctr">
              <a:buClrTx/>
              <a:buSzTx/>
              <a:buNone/>
            </a:pPr>
            <a:r>
              <a:rPr lang="zh-CN" altLang="en-US" sz="1190" dirty="0">
                <a:solidFill>
                  <a:schemeClr val="tx1"/>
                </a:solidFill>
                <a:latin typeface="等线" panose="02010600030101010101" charset="-122"/>
                <a:ea typeface="等线" panose="02010600030101010101" charset="-122"/>
                <a:cs typeface="等线" panose="02010600030101010101" charset="-122"/>
                <a:sym typeface="+mn-ea"/>
              </a:rPr>
              <a:t>施工图审查备案（含消防等）</a:t>
            </a:r>
            <a:endParaRPr lang="zh-CN" altLang="en-US" sz="1190" dirty="0">
              <a:solidFill>
                <a:schemeClr val="tx1"/>
              </a:solidFill>
              <a:latin typeface="等线" panose="02010600030101010101" charset="-122"/>
              <a:ea typeface="等线" panose="02010600030101010101" charset="-122"/>
              <a:cs typeface="等线" panose="02010600030101010101" charset="-122"/>
              <a:sym typeface="+mn-ea"/>
            </a:endParaRPr>
          </a:p>
          <a:p>
            <a:pPr algn="ctr">
              <a:lnSpc>
                <a:spcPct val="100000"/>
              </a:lnSpc>
              <a:buClrTx/>
              <a:buSzTx/>
              <a:buFontTx/>
            </a:pPr>
            <a:r>
              <a:rPr lang="zh-CN" altLang="en-US" sz="1185" dirty="0">
                <a:solidFill>
                  <a:schemeClr val="tx1"/>
                </a:solidFill>
                <a:latin typeface="等线" panose="02010600030101010101" charset="-122"/>
                <a:ea typeface="等线" panose="02010600030101010101" charset="-122"/>
                <a:cs typeface="等线" panose="02010600030101010101" charset="-122"/>
                <a:sym typeface="+mn-ea"/>
              </a:rPr>
              <a:t>（审批时限：3个工作日）</a:t>
            </a:r>
            <a:endParaRPr lang="zh-CN" altLang="en-US" sz="1185" dirty="0">
              <a:solidFill>
                <a:schemeClr val="tx1"/>
              </a:solidFill>
              <a:latin typeface="等线" panose="02010600030101010101" charset="-122"/>
              <a:ea typeface="等线" panose="02010600030101010101" charset="-122"/>
              <a:cs typeface="等线" panose="02010600030101010101" charset="-122"/>
              <a:sym typeface="+mn-ea"/>
            </a:endParaRPr>
          </a:p>
          <a:p>
            <a:pPr algn="ctr">
              <a:lnSpc>
                <a:spcPts val="1600"/>
              </a:lnSpc>
            </a:pPr>
            <a:endParaRPr lang="zh-CN" altLang="en-US" sz="1185" dirty="0">
              <a:solidFill>
                <a:schemeClr val="tx1"/>
              </a:solidFill>
              <a:latin typeface="等线" panose="02010600030101010101" charset="-122"/>
              <a:ea typeface="等线" panose="02010600030101010101" charset="-122"/>
              <a:cs typeface="等线" panose="02010600030101010101" charset="-122"/>
              <a:sym typeface="+mn-ea"/>
            </a:endParaRPr>
          </a:p>
          <a:p>
            <a:pPr algn="ctr">
              <a:lnSpc>
                <a:spcPts val="1600"/>
              </a:lnSpc>
            </a:pPr>
            <a:r>
              <a:rPr lang="zh-CN" altLang="en-US" sz="1190" dirty="0">
                <a:solidFill>
                  <a:schemeClr val="tx1"/>
                </a:solidFill>
                <a:latin typeface="等线" panose="02010600030101010101" charset="-122"/>
                <a:ea typeface="等线" panose="02010600030101010101" charset="-122"/>
                <a:cs typeface="等线" panose="02010600030101010101" charset="-122"/>
                <a:sym typeface="+mn-ea"/>
              </a:rPr>
              <a:t>建设工程质量安全监督手续办理</a:t>
            </a:r>
            <a:endParaRPr lang="zh-CN" altLang="en-US" sz="1190" dirty="0">
              <a:solidFill>
                <a:schemeClr val="tx1"/>
              </a:solidFill>
              <a:latin typeface="等线" panose="02010600030101010101" charset="-122"/>
              <a:ea typeface="等线" panose="02010600030101010101" charset="-122"/>
              <a:cs typeface="等线" panose="02010600030101010101" charset="-122"/>
              <a:sym typeface="+mn-ea"/>
            </a:endParaRPr>
          </a:p>
          <a:p>
            <a:pPr algn="ctr">
              <a:lnSpc>
                <a:spcPts val="1600"/>
              </a:lnSpc>
            </a:pPr>
            <a:r>
              <a:rPr lang="zh-CN" altLang="en-US" sz="1190" dirty="0">
                <a:solidFill>
                  <a:schemeClr val="tx1"/>
                </a:solidFill>
                <a:latin typeface="等线" panose="02010600030101010101" charset="-122"/>
                <a:ea typeface="等线" panose="02010600030101010101" charset="-122"/>
                <a:cs typeface="等线" panose="02010600030101010101" charset="-122"/>
                <a:sym typeface="+mn-ea"/>
              </a:rPr>
              <a:t>并核发建筑工程施工许可证</a:t>
            </a:r>
            <a:endParaRPr lang="zh-CN" altLang="en-US" sz="1190" dirty="0">
              <a:solidFill>
                <a:schemeClr val="tx1"/>
              </a:solidFill>
              <a:latin typeface="等线" panose="02010600030101010101" charset="-122"/>
              <a:ea typeface="等线" panose="02010600030101010101" charset="-122"/>
              <a:cs typeface="等线" panose="02010600030101010101" charset="-122"/>
              <a:sym typeface="+mn-ea"/>
            </a:endParaRPr>
          </a:p>
          <a:p>
            <a:pPr algn="ctr">
              <a:lnSpc>
                <a:spcPts val="1600"/>
              </a:lnSpc>
            </a:pPr>
            <a:r>
              <a:rPr lang="zh-CN" altLang="en-US" sz="1185" dirty="0">
                <a:solidFill>
                  <a:schemeClr val="tx1"/>
                </a:solidFill>
                <a:latin typeface="等线" panose="02010600030101010101" charset="-122"/>
                <a:ea typeface="等线" panose="02010600030101010101" charset="-122"/>
                <a:cs typeface="等线" panose="02010600030101010101" charset="-122"/>
                <a:sym typeface="+mn-ea"/>
              </a:rPr>
              <a:t>（审批时限：5个工作日）</a:t>
            </a:r>
            <a:endParaRPr lang="zh-CN" altLang="en-US" sz="1185" dirty="0">
              <a:solidFill>
                <a:schemeClr val="tx1"/>
              </a:solidFill>
              <a:latin typeface="等线" panose="02010600030101010101" charset="-122"/>
              <a:ea typeface="等线" panose="02010600030101010101" charset="-122"/>
              <a:cs typeface="等线" panose="02010600030101010101" charset="-122"/>
              <a:sym typeface="+mn-ea"/>
            </a:endParaRPr>
          </a:p>
        </p:txBody>
      </p:sp>
      <p:cxnSp>
        <p:nvCxnSpPr>
          <p:cNvPr id="60" name="直接连接符 59"/>
          <p:cNvCxnSpPr/>
          <p:nvPr/>
        </p:nvCxnSpPr>
        <p:spPr>
          <a:xfrm flipV="1">
            <a:off x="10790555" y="6174105"/>
            <a:ext cx="3524250" cy="1905"/>
          </a:xfrm>
          <a:prstGeom prst="line">
            <a:avLst/>
          </a:prstGeom>
          <a:ln w="9525">
            <a:solidFill>
              <a:srgbClr val="000000"/>
            </a:solidFill>
            <a:prstDash val="dash"/>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10796905" y="5036185"/>
            <a:ext cx="3524250" cy="1905"/>
          </a:xfrm>
          <a:prstGeom prst="line">
            <a:avLst/>
          </a:prstGeom>
          <a:ln w="9525">
            <a:solidFill>
              <a:srgbClr val="000000"/>
            </a:solidFill>
            <a:prstDash val="dash"/>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10835640" y="5605145"/>
            <a:ext cx="3524250" cy="1905"/>
          </a:xfrm>
          <a:prstGeom prst="line">
            <a:avLst/>
          </a:prstGeom>
          <a:ln w="9525">
            <a:solidFill>
              <a:srgbClr val="000000"/>
            </a:solidFill>
            <a:prstDash val="dash"/>
          </a:ln>
        </p:spPr>
        <p:style>
          <a:lnRef idx="1">
            <a:schemeClr val="accent1"/>
          </a:lnRef>
          <a:fillRef idx="0">
            <a:schemeClr val="accent1"/>
          </a:fillRef>
          <a:effectRef idx="0">
            <a:schemeClr val="accent1"/>
          </a:effectRef>
          <a:fontRef idx="minor">
            <a:schemeClr val="tx1"/>
          </a:fontRef>
        </p:style>
      </p:cxnSp>
      <p:cxnSp>
        <p:nvCxnSpPr>
          <p:cNvPr id="63" name="直接箭头连接符 62"/>
          <p:cNvCxnSpPr/>
          <p:nvPr>
            <p:custDataLst>
              <p:tags r:id="rId8"/>
            </p:custDataLst>
          </p:nvPr>
        </p:nvCxnSpPr>
        <p:spPr>
          <a:xfrm>
            <a:off x="9846239" y="4983507"/>
            <a:ext cx="787138"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直接箭头连接符 63"/>
          <p:cNvCxnSpPr/>
          <p:nvPr>
            <p:custDataLst>
              <p:tags r:id="rId9"/>
            </p:custDataLst>
          </p:nvPr>
        </p:nvCxnSpPr>
        <p:spPr>
          <a:xfrm>
            <a:off x="14526189" y="5036847"/>
            <a:ext cx="787138"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9" name="文本框 98"/>
          <p:cNvSpPr txBox="1"/>
          <p:nvPr/>
        </p:nvSpPr>
        <p:spPr>
          <a:xfrm>
            <a:off x="5260975" y="10855960"/>
            <a:ext cx="4710430" cy="715010"/>
          </a:xfrm>
          <a:prstGeom prst="rect">
            <a:avLst/>
          </a:prstGeom>
          <a:solidFill>
            <a:srgbClr val="F2F2F2"/>
          </a:solidFill>
          <a:ln w="0" cmpd="sng">
            <a:solidFill>
              <a:srgbClr val="000000"/>
            </a:solidFill>
            <a:prstDash val="solid"/>
          </a:ln>
        </p:spPr>
        <p:txBody>
          <a:bodyPr wrap="square" bIns="0" rtlCol="0" anchor="ctr" anchorCtr="0">
            <a:noAutofit/>
          </a:bodyPr>
          <a:lstStyle/>
          <a:p>
            <a:pPr marL="0" marR="0" lvl="0" indent="0" algn="ctr" defTabSz="91440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mn-ea"/>
                <a:cs typeface="+mn-cs"/>
                <a:sym typeface="+mn-ea"/>
              </a:rPr>
              <a:t>市政设施建设类审批</a:t>
            </a:r>
            <a:endParaRPr kumimoji="0" lang="zh-CN" altLang="en-US" sz="1200" b="0" i="0" u="none" strike="noStrike" kern="1200" cap="none" spc="0" normalizeH="0" baseline="0" noProof="0" dirty="0">
              <a:ln>
                <a:noFill/>
              </a:ln>
              <a:solidFill>
                <a:schemeClr val="tx1"/>
              </a:solidFill>
              <a:effectLst/>
              <a:uLnTx/>
              <a:uFillTx/>
              <a:latin typeface="+mn-ea"/>
              <a:cs typeface="+mn-cs"/>
              <a:sym typeface="+mn-ea"/>
            </a:endParaRPr>
          </a:p>
          <a:p>
            <a:pPr marL="0" marR="0" lvl="0" indent="0" algn="ctr" defTabSz="91440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mn-ea"/>
                <a:cs typeface="+mn-cs"/>
                <a:sym typeface="+mn-ea"/>
              </a:rPr>
              <a:t>（审批时限：即办件，实行告知承诺制）</a:t>
            </a:r>
            <a:endParaRPr kumimoji="0" lang="zh-CN" altLang="en-US" sz="1200" b="0" i="0" u="none" strike="noStrike" kern="1200" cap="none" spc="0" normalizeH="0" baseline="0" noProof="0" dirty="0">
              <a:ln>
                <a:noFill/>
              </a:ln>
              <a:solidFill>
                <a:schemeClr val="tx1"/>
              </a:solidFill>
              <a:effectLst/>
              <a:uLnTx/>
              <a:uFillTx/>
              <a:latin typeface="+mn-ea"/>
              <a:cs typeface="+mn-cs"/>
              <a:sym typeface="+mn-ea"/>
            </a:endParaRPr>
          </a:p>
        </p:txBody>
      </p:sp>
      <p:sp>
        <p:nvSpPr>
          <p:cNvPr id="100" name="文本框 99"/>
          <p:cNvSpPr txBox="1"/>
          <p:nvPr/>
        </p:nvSpPr>
        <p:spPr>
          <a:xfrm>
            <a:off x="10130155" y="10859770"/>
            <a:ext cx="4710430" cy="707390"/>
          </a:xfrm>
          <a:prstGeom prst="rect">
            <a:avLst/>
          </a:prstGeom>
          <a:solidFill>
            <a:srgbClr val="F2F2F2"/>
          </a:solidFill>
          <a:ln w="0" cmpd="sng">
            <a:solidFill>
              <a:srgbClr val="000000"/>
            </a:solidFill>
            <a:prstDash val="solid"/>
          </a:ln>
        </p:spPr>
        <p:txBody>
          <a:bodyPr wrap="square" bIns="0" rtlCol="0" anchor="ctr" anchorCtr="0">
            <a:noAutofit/>
          </a:bodyPr>
          <a:lstStyle/>
          <a:p>
            <a:pPr marL="0" marR="0" lvl="0" indent="0" algn="ctr" defTabSz="91440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mn-ea"/>
                <a:cs typeface="+mn-cs"/>
                <a:sym typeface="+mn-ea"/>
              </a:rPr>
              <a:t>工程建设涉及城市绿地、树木审批</a:t>
            </a:r>
            <a:endParaRPr kumimoji="0" lang="zh-CN" altLang="en-US" sz="1200" b="0" i="0" u="none" strike="noStrike" kern="1200" cap="none" spc="0" normalizeH="0" baseline="0" noProof="0" dirty="0">
              <a:ln>
                <a:noFill/>
              </a:ln>
              <a:solidFill>
                <a:schemeClr val="tx1"/>
              </a:solidFill>
              <a:effectLst/>
              <a:uLnTx/>
              <a:uFillTx/>
              <a:latin typeface="+mn-ea"/>
              <a:cs typeface="+mn-cs"/>
              <a:sym typeface="+mn-ea"/>
            </a:endParaRPr>
          </a:p>
          <a:p>
            <a:pPr marL="0" marR="0" lvl="0" indent="0" algn="ctr" defTabSz="91440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mn-ea"/>
                <a:cs typeface="+mn-cs"/>
                <a:sym typeface="+mn-ea"/>
              </a:rPr>
              <a:t>（审批时限：</a:t>
            </a:r>
            <a:r>
              <a:rPr kumimoji="0" lang="en-US" altLang="zh-CN" sz="1200" b="0" i="0" u="none" strike="noStrike" kern="1200" cap="none" spc="0" normalizeH="0" baseline="0" noProof="0" dirty="0">
                <a:ln>
                  <a:noFill/>
                </a:ln>
                <a:solidFill>
                  <a:schemeClr val="tx1"/>
                </a:solidFill>
                <a:effectLst/>
                <a:uLnTx/>
                <a:uFillTx/>
                <a:latin typeface="+mn-ea"/>
                <a:cs typeface="+mn-cs"/>
                <a:sym typeface="+mn-ea"/>
              </a:rPr>
              <a:t>5</a:t>
            </a:r>
            <a:r>
              <a:rPr kumimoji="0" lang="zh-CN" altLang="en-US" sz="1200" b="0" i="0" u="none" strike="noStrike" kern="1200" cap="none" spc="0" normalizeH="0" baseline="0" noProof="0" dirty="0">
                <a:ln>
                  <a:noFill/>
                </a:ln>
                <a:solidFill>
                  <a:schemeClr val="tx1"/>
                </a:solidFill>
                <a:effectLst/>
                <a:uLnTx/>
                <a:uFillTx/>
                <a:latin typeface="+mn-ea"/>
                <a:cs typeface="+mn-cs"/>
                <a:sym typeface="+mn-ea"/>
              </a:rPr>
              <a:t>个工作日）</a:t>
            </a:r>
            <a:endParaRPr kumimoji="0" lang="zh-CN" altLang="en-US" sz="1200" b="0" i="0" u="none" strike="noStrike" kern="1200" cap="none" spc="0" normalizeH="0" baseline="0" noProof="0" dirty="0">
              <a:ln>
                <a:noFill/>
              </a:ln>
              <a:solidFill>
                <a:schemeClr val="tx1"/>
              </a:solidFill>
              <a:effectLst/>
              <a:uLnTx/>
              <a:uFillTx/>
              <a:latin typeface="+mn-ea"/>
              <a:cs typeface="+mn-cs"/>
              <a:sym typeface="+mn-ea"/>
            </a:endParaRPr>
          </a:p>
        </p:txBody>
      </p:sp>
      <p:sp>
        <p:nvSpPr>
          <p:cNvPr id="103" name="文本框 102"/>
          <p:cNvSpPr txBox="1"/>
          <p:nvPr/>
        </p:nvSpPr>
        <p:spPr>
          <a:xfrm>
            <a:off x="10130155" y="11792585"/>
            <a:ext cx="4710430" cy="715010"/>
          </a:xfrm>
          <a:prstGeom prst="rect">
            <a:avLst/>
          </a:prstGeom>
          <a:solidFill>
            <a:srgbClr val="F2F2F2"/>
          </a:solidFill>
          <a:ln w="0" cmpd="sng">
            <a:solidFill>
              <a:srgbClr val="000000"/>
            </a:solidFill>
            <a:prstDash val="solid"/>
          </a:ln>
        </p:spPr>
        <p:txBody>
          <a:bodyPr wrap="square" bIns="0" rtlCol="0" anchor="ctr" anchorCtr="0">
            <a:noAutofit/>
          </a:bodyPr>
          <a:lstStyle/>
          <a:p>
            <a:pPr marL="0" marR="0" lvl="0" indent="0" algn="ctr" defTabSz="91440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mn-ea"/>
                <a:cs typeface="+mn-cs"/>
                <a:sym typeface="+mn-ea"/>
              </a:rPr>
              <a:t>因工程建设需要拆除、改动、迁移供水、排水与污水处理设施审核</a:t>
            </a:r>
            <a:endParaRPr kumimoji="0" lang="zh-CN" altLang="en-US" sz="1200" b="0" i="0" u="none" strike="noStrike" kern="1200" cap="none" spc="0" normalizeH="0" baseline="0" noProof="0" dirty="0">
              <a:ln>
                <a:noFill/>
              </a:ln>
              <a:solidFill>
                <a:schemeClr val="tx1"/>
              </a:solidFill>
              <a:effectLst/>
              <a:uLnTx/>
              <a:uFillTx/>
              <a:latin typeface="+mn-ea"/>
              <a:cs typeface="+mn-cs"/>
              <a:sym typeface="+mn-ea"/>
            </a:endParaRPr>
          </a:p>
          <a:p>
            <a:pPr marL="0" marR="0" lvl="0" indent="0" algn="ctr" defTabSz="91440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mn-ea"/>
                <a:cs typeface="+mn-cs"/>
                <a:sym typeface="+mn-ea"/>
              </a:rPr>
              <a:t>（审批时限：即办件，实行告知承诺制）</a:t>
            </a:r>
            <a:endParaRPr kumimoji="0" lang="zh-CN" altLang="en-US" sz="1200" b="0" i="0" u="none" strike="noStrike" kern="1200" cap="none" spc="0" normalizeH="0" baseline="0" noProof="0" dirty="0">
              <a:ln>
                <a:noFill/>
              </a:ln>
              <a:solidFill>
                <a:schemeClr val="tx1"/>
              </a:solidFill>
              <a:effectLst/>
              <a:uLnTx/>
              <a:uFillTx/>
              <a:latin typeface="+mn-ea"/>
              <a:cs typeface="+mn-cs"/>
              <a:sym typeface="+mn-ea"/>
            </a:endParaRPr>
          </a:p>
        </p:txBody>
      </p:sp>
      <p:sp>
        <p:nvSpPr>
          <p:cNvPr id="2" name="文本框 1"/>
          <p:cNvSpPr txBox="1"/>
          <p:nvPr/>
        </p:nvSpPr>
        <p:spPr>
          <a:xfrm>
            <a:off x="5254625" y="11796395"/>
            <a:ext cx="4716145" cy="707390"/>
          </a:xfrm>
          <a:prstGeom prst="rect">
            <a:avLst/>
          </a:prstGeom>
          <a:solidFill>
            <a:srgbClr val="F2F2F2"/>
          </a:solidFill>
          <a:ln w="0" cmpd="sng">
            <a:solidFill>
              <a:srgbClr val="000000"/>
            </a:solidFill>
            <a:prstDash val="solid"/>
          </a:ln>
        </p:spPr>
        <p:txBody>
          <a:bodyPr wrap="square" bIns="0" rtlCol="0" anchor="ctr" anchorCtr="0">
            <a:noAutofit/>
          </a:bodyPr>
          <a:lstStyle/>
          <a:p>
            <a:pPr algn="ctr">
              <a:lnSpc>
                <a:spcPts val="2000"/>
              </a:lnSpc>
            </a:pPr>
            <a:r>
              <a:rPr lang="zh-CN" altLang="en-US" sz="1200" dirty="0" smtClean="0">
                <a:solidFill>
                  <a:schemeClr val="tx1"/>
                </a:solidFill>
                <a:latin typeface="等线" panose="02010600030101010101" charset="-122"/>
                <a:ea typeface="等线" panose="02010600030101010101" charset="-122"/>
                <a:cs typeface="等线" panose="02010600030101010101" charset="-122"/>
                <a:sym typeface="+mn-ea"/>
              </a:rPr>
              <a:t>应建防空地下室的民用建筑项目易地建设审批</a:t>
            </a:r>
            <a:endParaRPr lang="zh-CN" altLang="en-US" sz="1200" dirty="0" smtClean="0">
              <a:solidFill>
                <a:schemeClr val="tx1"/>
              </a:solidFill>
              <a:latin typeface="等线" panose="02010600030101010101" charset="-122"/>
              <a:ea typeface="等线" panose="02010600030101010101" charset="-122"/>
              <a:cs typeface="等线" panose="02010600030101010101" charset="-122"/>
              <a:sym typeface="+mn-ea"/>
            </a:endParaRPr>
          </a:p>
          <a:p>
            <a:pPr algn="ctr">
              <a:lnSpc>
                <a:spcPts val="2000"/>
              </a:lnSpc>
            </a:pPr>
            <a:r>
              <a:rPr lang="zh-CN" altLang="en-US" sz="1200" dirty="0" smtClean="0">
                <a:solidFill>
                  <a:schemeClr val="tx1"/>
                </a:solidFill>
                <a:latin typeface="等线" panose="02010600030101010101" charset="-122"/>
                <a:ea typeface="等线" panose="02010600030101010101" charset="-122"/>
                <a:cs typeface="等线" panose="02010600030101010101" charset="-122"/>
                <a:sym typeface="+mn-ea"/>
              </a:rPr>
              <a:t>（审批时限：即办件，实施告知承诺制）</a:t>
            </a:r>
            <a:endParaRPr kumimoji="0" lang="zh-CN" altLang="en-US" sz="1200" b="0" i="0" u="none" strike="noStrike" kern="1200" cap="none" spc="0" normalizeH="0" baseline="0" noProof="0" dirty="0" smtClean="0">
              <a:ln>
                <a:noFill/>
              </a:ln>
              <a:solidFill>
                <a:schemeClr val="tx1"/>
              </a:solidFill>
              <a:effectLst/>
              <a:uLnTx/>
              <a:uFillTx/>
              <a:latin typeface="等线" panose="02010600030101010101" charset="-122"/>
              <a:ea typeface="等线" panose="02010600030101010101" charset="-122"/>
              <a:cs typeface="等线" panose="02010600030101010101" charset="-122"/>
              <a:sym typeface="+mn-ea"/>
            </a:endParaRPr>
          </a:p>
        </p:txBody>
      </p:sp>
      <p:sp>
        <p:nvSpPr>
          <p:cNvPr id="125" name="文本框 124"/>
          <p:cNvSpPr txBox="1"/>
          <p:nvPr/>
        </p:nvSpPr>
        <p:spPr>
          <a:xfrm>
            <a:off x="15669260" y="9295130"/>
            <a:ext cx="3725545" cy="330835"/>
          </a:xfrm>
          <a:prstGeom prst="rect">
            <a:avLst/>
          </a:prstGeom>
          <a:noFill/>
          <a:ln w="9525" cmpd="sng">
            <a:solidFill>
              <a:schemeClr val="bg1"/>
            </a:solidFill>
            <a:prstDash val="solid"/>
          </a:ln>
        </p:spPr>
        <p:txBody>
          <a:bodyPr wrap="square" bIns="0" rtlCol="0" anchor="t" anchorCtr="0">
            <a:noAutofit/>
          </a:bodyPr>
          <a:p>
            <a:pPr algn="ctr">
              <a:buClrTx/>
              <a:buSzTx/>
              <a:buNone/>
            </a:pPr>
            <a:r>
              <a:rPr lang="zh-CN" altLang="en-US" sz="1400" b="1" noProof="0" dirty="0">
                <a:ln>
                  <a:noFill/>
                </a:ln>
                <a:solidFill>
                  <a:schemeClr val="tx1"/>
                </a:solidFill>
                <a:effectLst/>
                <a:uLnTx/>
                <a:uFillTx/>
                <a:latin typeface="Arial" panose="020B0604020202020204" pitchFamily="34" charset="0"/>
                <a:ea typeface="宋体" panose="02010600030101010101" pitchFamily="2" charset="-122"/>
              </a:rPr>
              <a:t>第四阶段可并联或并行办理其他事项</a:t>
            </a:r>
            <a:endParaRPr lang="zh-CN" altLang="en-US" sz="1400" b="1" noProof="0" dirty="0">
              <a:ln>
                <a:noFill/>
              </a:ln>
              <a:solidFill>
                <a:schemeClr val="tx1"/>
              </a:solidFill>
              <a:effectLst/>
              <a:uLnTx/>
              <a:uFillTx/>
              <a:latin typeface="Arial" panose="020B0604020202020204" pitchFamily="34" charset="0"/>
              <a:ea typeface="宋体" panose="02010600030101010101" pitchFamily="2" charset="-122"/>
            </a:endParaRPr>
          </a:p>
        </p:txBody>
      </p:sp>
      <p:sp>
        <p:nvSpPr>
          <p:cNvPr id="3" name="文本框 2"/>
          <p:cNvSpPr txBox="1"/>
          <p:nvPr/>
        </p:nvSpPr>
        <p:spPr>
          <a:xfrm>
            <a:off x="15966440" y="9721850"/>
            <a:ext cx="3131185" cy="633095"/>
          </a:xfrm>
          <a:prstGeom prst="rect">
            <a:avLst/>
          </a:prstGeom>
          <a:solidFill>
            <a:schemeClr val="bg2"/>
          </a:solidFill>
          <a:ln w="0" cmpd="sng">
            <a:solidFill>
              <a:srgbClr val="000000"/>
            </a:solidFill>
            <a:prstDash val="solid"/>
          </a:ln>
        </p:spPr>
        <p:txBody>
          <a:bodyPr wrap="square" bIns="0" rtlCol="0" anchor="ctr" anchorCtr="0">
            <a:noAutofit/>
          </a:bodyPr>
          <a:p>
            <a:pPr algn="ctr">
              <a:buClrTx/>
              <a:buSzTx/>
              <a:buNone/>
            </a:pPr>
            <a:r>
              <a:rPr lang="zh-CN" altLang="en-US" sz="1200" dirty="0">
                <a:ln>
                  <a:noFill/>
                </a:ln>
                <a:solidFill>
                  <a:schemeClr val="tx1"/>
                </a:solidFill>
                <a:latin typeface="+mn-ea"/>
              </a:rPr>
              <a:t>市政公用设施接入</a:t>
            </a:r>
            <a:endParaRPr lang="zh-CN" altLang="en-US" sz="1200" dirty="0">
              <a:ln>
                <a:noFill/>
              </a:ln>
              <a:solidFill>
                <a:schemeClr val="tx1"/>
              </a:solidFill>
              <a:latin typeface="+mn-ea"/>
            </a:endParaRPr>
          </a:p>
        </p:txBody>
      </p:sp>
      <p:cxnSp>
        <p:nvCxnSpPr>
          <p:cNvPr id="82" name="直接连接符 81"/>
          <p:cNvCxnSpPr/>
          <p:nvPr/>
        </p:nvCxnSpPr>
        <p:spPr>
          <a:xfrm flipH="1">
            <a:off x="14827885" y="3241675"/>
            <a:ext cx="3175" cy="8969375"/>
          </a:xfrm>
          <a:prstGeom prst="line">
            <a:avLst/>
          </a:prstGeom>
          <a:ln w="34925">
            <a:solidFill>
              <a:schemeClr val="tx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800735" y="922020"/>
            <a:ext cx="19220180" cy="14380845"/>
            <a:chOff x="1261" y="1452"/>
            <a:chExt cx="30268" cy="22647"/>
          </a:xfrm>
        </p:grpSpPr>
        <p:sp>
          <p:nvSpPr>
            <p:cNvPr id="7" name="文本框 6"/>
            <p:cNvSpPr txBox="1"/>
            <p:nvPr/>
          </p:nvSpPr>
          <p:spPr>
            <a:xfrm>
              <a:off x="9463" y="1452"/>
              <a:ext cx="14520" cy="749"/>
            </a:xfrm>
            <a:prstGeom prst="rect">
              <a:avLst/>
            </a:prstGeom>
            <a:noFill/>
          </p:spPr>
          <p:txBody>
            <a:bodyPr wrap="square" rtlCol="0">
              <a:spAutoFit/>
            </a:bodyPr>
            <a:lstStyle/>
            <a:p>
              <a:pPr algn="ctr"/>
              <a:r>
                <a:rPr lang="zh-CN" altLang="en-US" sz="2500" dirty="0">
                  <a:latin typeface="黑体" panose="02010609060101010101" pitchFamily="49" charset="-122"/>
                  <a:ea typeface="黑体" panose="02010609060101010101" pitchFamily="49" charset="-122"/>
                </a:rPr>
                <a:t>竣工验收阶段工作流程图</a:t>
              </a:r>
              <a:endParaRPr lang="zh-CN" altLang="en-US" sz="2500" dirty="0">
                <a:latin typeface="黑体" panose="02010609060101010101" pitchFamily="49" charset="-122"/>
                <a:ea typeface="黑体" panose="02010609060101010101" pitchFamily="49" charset="-122"/>
              </a:endParaRPr>
            </a:p>
          </p:txBody>
        </p:sp>
        <p:sp>
          <p:nvSpPr>
            <p:cNvPr id="8" name="矩形 7"/>
            <p:cNvSpPr/>
            <p:nvPr/>
          </p:nvSpPr>
          <p:spPr>
            <a:xfrm>
              <a:off x="1544" y="9566"/>
              <a:ext cx="3155" cy="1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有关部门</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依申请提供</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提前指导服务</a:t>
              </a:r>
              <a:endParaRPr lang="zh-CN" altLang="en-US">
                <a:solidFill>
                  <a:schemeClr val="tx1"/>
                </a:solidFill>
                <a:latin typeface="黑体" panose="02010609060101010101" pitchFamily="49" charset="-122"/>
                <a:ea typeface="黑体" panose="02010609060101010101" pitchFamily="49" charset="-122"/>
              </a:endParaRPr>
            </a:p>
          </p:txBody>
        </p:sp>
        <p:sp>
          <p:nvSpPr>
            <p:cNvPr id="10" name="矩形 9"/>
            <p:cNvSpPr/>
            <p:nvPr/>
          </p:nvSpPr>
          <p:spPr>
            <a:xfrm>
              <a:off x="5430" y="9566"/>
              <a:ext cx="3155" cy="1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委托测绘和检测</a:t>
              </a:r>
              <a:endParaRPr lang="zh-CN" altLang="en-US">
                <a:solidFill>
                  <a:schemeClr val="tx1"/>
                </a:solidFill>
                <a:latin typeface="黑体" panose="02010609060101010101" pitchFamily="49" charset="-122"/>
                <a:ea typeface="黑体" panose="02010609060101010101" pitchFamily="49" charset="-122"/>
              </a:endParaRPr>
            </a:p>
          </p:txBody>
        </p:sp>
        <p:sp>
          <p:nvSpPr>
            <p:cNvPr id="11" name="矩形 10"/>
            <p:cNvSpPr/>
            <p:nvPr/>
          </p:nvSpPr>
          <p:spPr>
            <a:xfrm>
              <a:off x="9316" y="9566"/>
              <a:ext cx="3155" cy="1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建设单位组织</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涉及消防部分的工程竣工验收</a:t>
              </a:r>
              <a:endParaRPr lang="zh-CN" altLang="en-US">
                <a:solidFill>
                  <a:schemeClr val="tx1"/>
                </a:solidFill>
                <a:latin typeface="黑体" panose="02010609060101010101" pitchFamily="49" charset="-122"/>
                <a:ea typeface="黑体" panose="02010609060101010101" pitchFamily="49" charset="-122"/>
              </a:endParaRPr>
            </a:p>
          </p:txBody>
        </p:sp>
        <p:sp>
          <p:nvSpPr>
            <p:cNvPr id="13" name="矩形 12"/>
            <p:cNvSpPr/>
            <p:nvPr/>
          </p:nvSpPr>
          <p:spPr>
            <a:xfrm>
              <a:off x="17537" y="6650"/>
              <a:ext cx="8991" cy="1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自然资源主管部门</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（规划核实与土地核验）</a:t>
              </a:r>
              <a:endParaRPr lang="zh-CN" altLang="en-US">
                <a:solidFill>
                  <a:schemeClr val="tx1"/>
                </a:solidFill>
                <a:latin typeface="黑体" panose="02010609060101010101" pitchFamily="49" charset="-122"/>
                <a:ea typeface="黑体" panose="02010609060101010101" pitchFamily="49" charset="-122"/>
              </a:endParaRPr>
            </a:p>
          </p:txBody>
        </p:sp>
        <p:sp>
          <p:nvSpPr>
            <p:cNvPr id="14" name="矩形 13"/>
            <p:cNvSpPr/>
            <p:nvPr/>
          </p:nvSpPr>
          <p:spPr>
            <a:xfrm>
              <a:off x="17537" y="8561"/>
              <a:ext cx="8991" cy="1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住房城乡建设主管部门</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（建设工程消防验收或备案）</a:t>
              </a:r>
              <a:endParaRPr lang="zh-CN" altLang="en-US">
                <a:solidFill>
                  <a:schemeClr val="tx1"/>
                </a:solidFill>
                <a:latin typeface="黑体" panose="02010609060101010101" pitchFamily="49" charset="-122"/>
                <a:ea typeface="黑体" panose="02010609060101010101" pitchFamily="49" charset="-122"/>
              </a:endParaRPr>
            </a:p>
          </p:txBody>
        </p:sp>
        <p:sp>
          <p:nvSpPr>
            <p:cNvPr id="15" name="矩形 14"/>
            <p:cNvSpPr/>
            <p:nvPr/>
          </p:nvSpPr>
          <p:spPr>
            <a:xfrm>
              <a:off x="17537" y="10472"/>
              <a:ext cx="8991" cy="1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住房城乡建设主管部门</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（建设工程城建档案验收）</a:t>
              </a:r>
              <a:endParaRPr lang="zh-CN" altLang="en-US">
                <a:solidFill>
                  <a:schemeClr val="tx1"/>
                </a:solidFill>
                <a:latin typeface="黑体" panose="02010609060101010101" pitchFamily="49" charset="-122"/>
                <a:ea typeface="黑体" panose="02010609060101010101" pitchFamily="49" charset="-122"/>
              </a:endParaRPr>
            </a:p>
          </p:txBody>
        </p:sp>
        <p:sp>
          <p:nvSpPr>
            <p:cNvPr id="16" name="矩形 15"/>
            <p:cNvSpPr/>
            <p:nvPr/>
          </p:nvSpPr>
          <p:spPr>
            <a:xfrm>
              <a:off x="17537" y="12383"/>
              <a:ext cx="8991" cy="1362"/>
            </a:xfrm>
            <a:prstGeom prst="rect">
              <a:avLst/>
            </a:prstGeom>
            <a:noFill/>
            <a:ln w="0" cmpd="sng">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人防主管部门</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（人防工程竣工验收备案）</a:t>
              </a:r>
              <a:endParaRPr lang="zh-CN" altLang="en-US">
                <a:solidFill>
                  <a:schemeClr val="tx1"/>
                </a:solidFill>
                <a:latin typeface="黑体" panose="02010609060101010101" pitchFamily="49" charset="-122"/>
                <a:ea typeface="黑体" panose="02010609060101010101" pitchFamily="49" charset="-122"/>
              </a:endParaRPr>
            </a:p>
          </p:txBody>
        </p:sp>
        <p:sp>
          <p:nvSpPr>
            <p:cNvPr id="19" name="矩形 18"/>
            <p:cNvSpPr/>
            <p:nvPr/>
          </p:nvSpPr>
          <p:spPr>
            <a:xfrm>
              <a:off x="17241" y="5280"/>
              <a:ext cx="9553" cy="126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黑体" panose="02010609060101010101" pitchFamily="49" charset="-122"/>
                <a:ea typeface="黑体" panose="02010609060101010101" pitchFamily="49" charset="-122"/>
              </a:endParaRPr>
            </a:p>
          </p:txBody>
        </p:sp>
        <p:sp>
          <p:nvSpPr>
            <p:cNvPr id="21" name="矩形 20"/>
            <p:cNvSpPr/>
            <p:nvPr/>
          </p:nvSpPr>
          <p:spPr>
            <a:xfrm>
              <a:off x="27499" y="5280"/>
              <a:ext cx="4029" cy="1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牵头部门汇总意见</a:t>
              </a:r>
              <a:endParaRPr lang="zh-CN" altLang="en-US">
                <a:solidFill>
                  <a:schemeClr val="tx1"/>
                </a:solidFill>
                <a:latin typeface="黑体" panose="02010609060101010101" pitchFamily="49" charset="-122"/>
                <a:ea typeface="黑体" panose="02010609060101010101" pitchFamily="49" charset="-122"/>
              </a:endParaRPr>
            </a:p>
          </p:txBody>
        </p:sp>
        <p:sp>
          <p:nvSpPr>
            <p:cNvPr id="22" name="矩形 21"/>
            <p:cNvSpPr/>
            <p:nvPr/>
          </p:nvSpPr>
          <p:spPr>
            <a:xfrm>
              <a:off x="27499" y="7423"/>
              <a:ext cx="4029" cy="1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建设单位组织</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工程竣工验收</a:t>
              </a:r>
              <a:endParaRPr lang="zh-CN" altLang="en-US">
                <a:solidFill>
                  <a:schemeClr val="tx1"/>
                </a:solidFill>
                <a:latin typeface="黑体" panose="02010609060101010101" pitchFamily="49" charset="-122"/>
                <a:ea typeface="黑体" panose="02010609060101010101" pitchFamily="49" charset="-122"/>
              </a:endParaRPr>
            </a:p>
          </p:txBody>
        </p:sp>
        <p:sp>
          <p:nvSpPr>
            <p:cNvPr id="27" name="矩形 26"/>
            <p:cNvSpPr/>
            <p:nvPr/>
          </p:nvSpPr>
          <p:spPr>
            <a:xfrm>
              <a:off x="27500" y="17032"/>
              <a:ext cx="4028" cy="9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档案归档</a:t>
              </a:r>
              <a:endParaRPr lang="zh-CN" altLang="en-US">
                <a:solidFill>
                  <a:schemeClr val="tx1"/>
                </a:solidFill>
                <a:latin typeface="黑体" panose="02010609060101010101" pitchFamily="49" charset="-122"/>
                <a:ea typeface="黑体" panose="02010609060101010101" pitchFamily="49" charset="-122"/>
              </a:endParaRPr>
            </a:p>
          </p:txBody>
        </p:sp>
        <p:sp>
          <p:nvSpPr>
            <p:cNvPr id="28" name="矩形 27"/>
            <p:cNvSpPr/>
            <p:nvPr/>
          </p:nvSpPr>
          <p:spPr>
            <a:xfrm>
              <a:off x="2189" y="19685"/>
              <a:ext cx="8344" cy="10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排水部门</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（排水工程接入验收）</a:t>
              </a:r>
              <a:endParaRPr lang="zh-CN" altLang="en-US">
                <a:solidFill>
                  <a:schemeClr val="tx1"/>
                </a:solidFill>
                <a:latin typeface="黑体" panose="02010609060101010101" pitchFamily="49" charset="-122"/>
                <a:ea typeface="黑体" panose="02010609060101010101" pitchFamily="49" charset="-122"/>
              </a:endParaRPr>
            </a:p>
          </p:txBody>
        </p:sp>
        <p:sp>
          <p:nvSpPr>
            <p:cNvPr id="29" name="矩形 28"/>
            <p:cNvSpPr/>
            <p:nvPr/>
          </p:nvSpPr>
          <p:spPr>
            <a:xfrm>
              <a:off x="12423" y="19685"/>
              <a:ext cx="8344" cy="10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燃气单位</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（燃气管道接入验收）</a:t>
              </a:r>
              <a:endParaRPr lang="zh-CN" altLang="en-US">
                <a:solidFill>
                  <a:schemeClr val="tx1"/>
                </a:solidFill>
                <a:latin typeface="黑体" panose="02010609060101010101" pitchFamily="49" charset="-122"/>
                <a:ea typeface="黑体" panose="02010609060101010101" pitchFamily="49" charset="-122"/>
              </a:endParaRPr>
            </a:p>
          </p:txBody>
        </p:sp>
        <p:sp>
          <p:nvSpPr>
            <p:cNvPr id="30" name="矩形 29"/>
            <p:cNvSpPr/>
            <p:nvPr/>
          </p:nvSpPr>
          <p:spPr>
            <a:xfrm>
              <a:off x="22657" y="19685"/>
              <a:ext cx="8344" cy="10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通信单位</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（通信设施接入验收）</a:t>
              </a:r>
              <a:endParaRPr lang="zh-CN" altLang="en-US">
                <a:solidFill>
                  <a:schemeClr val="tx1"/>
                </a:solidFill>
                <a:latin typeface="黑体" panose="02010609060101010101" pitchFamily="49" charset="-122"/>
                <a:ea typeface="黑体" panose="02010609060101010101" pitchFamily="49" charset="-122"/>
              </a:endParaRPr>
            </a:p>
          </p:txBody>
        </p:sp>
        <p:sp>
          <p:nvSpPr>
            <p:cNvPr id="31" name="矩形 30"/>
            <p:cNvSpPr/>
            <p:nvPr/>
          </p:nvSpPr>
          <p:spPr>
            <a:xfrm>
              <a:off x="2189" y="21261"/>
              <a:ext cx="8344" cy="10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供电单位</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（供电工程接入验收）</a:t>
              </a:r>
              <a:endParaRPr lang="zh-CN" altLang="en-US">
                <a:solidFill>
                  <a:schemeClr val="tx1"/>
                </a:solidFill>
                <a:latin typeface="黑体" panose="02010609060101010101" pitchFamily="49" charset="-122"/>
                <a:ea typeface="黑体" panose="02010609060101010101" pitchFamily="49" charset="-122"/>
              </a:endParaRPr>
            </a:p>
          </p:txBody>
        </p:sp>
        <p:sp>
          <p:nvSpPr>
            <p:cNvPr id="32" name="矩形 31"/>
            <p:cNvSpPr/>
            <p:nvPr/>
          </p:nvSpPr>
          <p:spPr>
            <a:xfrm>
              <a:off x="12423" y="21261"/>
              <a:ext cx="8344" cy="10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供水单位</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（供水工程接入验收）</a:t>
              </a:r>
              <a:endParaRPr lang="zh-CN" altLang="en-US">
                <a:solidFill>
                  <a:schemeClr val="tx1"/>
                </a:solidFill>
                <a:latin typeface="黑体" panose="02010609060101010101" pitchFamily="49" charset="-122"/>
                <a:ea typeface="黑体" panose="02010609060101010101" pitchFamily="49" charset="-122"/>
              </a:endParaRPr>
            </a:p>
          </p:txBody>
        </p:sp>
        <p:sp>
          <p:nvSpPr>
            <p:cNvPr id="33" name="矩形 32"/>
            <p:cNvSpPr/>
            <p:nvPr/>
          </p:nvSpPr>
          <p:spPr>
            <a:xfrm>
              <a:off x="22657" y="21261"/>
              <a:ext cx="8344" cy="10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广电单位</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（广播电视接入验收）</a:t>
              </a:r>
              <a:endParaRPr lang="zh-CN" altLang="en-US">
                <a:solidFill>
                  <a:schemeClr val="tx1"/>
                </a:solidFill>
                <a:latin typeface="黑体" panose="02010609060101010101" pitchFamily="49" charset="-122"/>
                <a:ea typeface="黑体" panose="02010609060101010101" pitchFamily="49" charset="-122"/>
              </a:endParaRPr>
            </a:p>
          </p:txBody>
        </p:sp>
        <p:sp>
          <p:nvSpPr>
            <p:cNvPr id="34" name="矩形 33"/>
            <p:cNvSpPr/>
            <p:nvPr/>
          </p:nvSpPr>
          <p:spPr>
            <a:xfrm>
              <a:off x="1544" y="18749"/>
              <a:ext cx="29985" cy="39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黑体" panose="02010609060101010101" pitchFamily="49" charset="-122"/>
                <a:ea typeface="黑体" panose="02010609060101010101" pitchFamily="49" charset="-122"/>
              </a:endParaRPr>
            </a:p>
          </p:txBody>
        </p:sp>
        <p:sp>
          <p:nvSpPr>
            <p:cNvPr id="35" name="文本框 34"/>
            <p:cNvSpPr txBox="1"/>
            <p:nvPr/>
          </p:nvSpPr>
          <p:spPr>
            <a:xfrm>
              <a:off x="7648" y="18869"/>
              <a:ext cx="18783" cy="628"/>
            </a:xfrm>
            <a:prstGeom prst="rect">
              <a:avLst/>
            </a:prstGeom>
            <a:noFill/>
          </p:spPr>
          <p:txBody>
            <a:bodyPr wrap="square" rtlCol="0">
              <a:spAutoFit/>
            </a:bodyPr>
            <a:lstStyle/>
            <a:p>
              <a:pPr algn="ctr"/>
              <a:r>
                <a:rPr lang="zh-CN" altLang="en-US" sz="2000" dirty="0">
                  <a:latin typeface="黑体" panose="02010609060101010101" pitchFamily="49" charset="-122"/>
                  <a:ea typeface="黑体" panose="02010609060101010101" pitchFamily="49" charset="-122"/>
                </a:rPr>
                <a:t>在竣工验收阶段并联办理市政公用服务事项验收接入</a:t>
              </a:r>
              <a:endParaRPr lang="zh-CN" altLang="en-US" sz="2000" dirty="0">
                <a:latin typeface="黑体" panose="02010609060101010101" pitchFamily="49" charset="-122"/>
                <a:ea typeface="黑体" panose="02010609060101010101" pitchFamily="49" charset="-122"/>
              </a:endParaRPr>
            </a:p>
          </p:txBody>
        </p:sp>
        <p:sp>
          <p:nvSpPr>
            <p:cNvPr id="36" name="文本框 35"/>
            <p:cNvSpPr txBox="1"/>
            <p:nvPr/>
          </p:nvSpPr>
          <p:spPr>
            <a:xfrm>
              <a:off x="1261" y="23228"/>
              <a:ext cx="18322" cy="871"/>
            </a:xfrm>
            <a:prstGeom prst="rect">
              <a:avLst/>
            </a:prstGeom>
            <a:noFill/>
          </p:spPr>
          <p:txBody>
            <a:bodyPr wrap="square" rtlCol="0">
              <a:spAutoFit/>
            </a:bodyPr>
            <a:lstStyle/>
            <a:p>
              <a:pPr algn="l">
                <a:lnSpc>
                  <a:spcPct val="150000"/>
                </a:lnSpc>
              </a:pPr>
              <a:r>
                <a:rPr lang="zh-CN" altLang="en-US" sz="2000" dirty="0">
                  <a:latin typeface="黑体" panose="02010609060101010101" pitchFamily="49" charset="-122"/>
                  <a:ea typeface="黑体" panose="02010609060101010101" pitchFamily="49" charset="-122"/>
                </a:rPr>
                <a:t>备注：</a:t>
              </a:r>
              <a:r>
                <a:rPr lang="zh-CN" altLang="en-US" sz="2000" dirty="0">
                  <a:latin typeface="黑体" panose="02010609060101010101" pitchFamily="49" charset="-122"/>
                  <a:ea typeface="黑体" panose="02010609060101010101" pitchFamily="49" charset="-122"/>
                  <a:sym typeface="+mn-ea"/>
                </a:rPr>
                <a:t>根据相关法律法规等规定，</a:t>
              </a:r>
              <a:r>
                <a:rPr lang="zh-CN" altLang="en-US" sz="2000" dirty="0">
                  <a:latin typeface="黑体" panose="02010609060101010101" pitchFamily="49" charset="-122"/>
                  <a:ea typeface="黑体" panose="02010609060101010101" pitchFamily="49" charset="-122"/>
                </a:rPr>
                <a:t>虚线框内事项为特定项目才需要办理的审批事项。</a:t>
              </a:r>
              <a:endParaRPr lang="zh-CN" altLang="en-US" sz="2000" dirty="0">
                <a:latin typeface="黑体" panose="02010609060101010101" pitchFamily="49" charset="-122"/>
                <a:ea typeface="黑体" panose="02010609060101010101" pitchFamily="49" charset="-122"/>
              </a:endParaRPr>
            </a:p>
          </p:txBody>
        </p:sp>
        <p:grpSp>
          <p:nvGrpSpPr>
            <p:cNvPr id="43" name="组合 42"/>
            <p:cNvGrpSpPr/>
            <p:nvPr/>
          </p:nvGrpSpPr>
          <p:grpSpPr>
            <a:xfrm>
              <a:off x="27500" y="11709"/>
              <a:ext cx="4029" cy="4542"/>
              <a:chOff x="28176" y="15882"/>
              <a:chExt cx="4029" cy="4542"/>
            </a:xfrm>
          </p:grpSpPr>
          <p:sp>
            <p:nvSpPr>
              <p:cNvPr id="23" name="矩形 22"/>
              <p:cNvSpPr/>
              <p:nvPr/>
            </p:nvSpPr>
            <p:spPr>
              <a:xfrm>
                <a:off x="28403" y="16156"/>
                <a:ext cx="3575" cy="12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建设工程</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竣工验收备案</a:t>
                </a:r>
                <a:endParaRPr lang="zh-CN" altLang="en-US">
                  <a:solidFill>
                    <a:schemeClr val="tx1"/>
                  </a:solidFill>
                  <a:latin typeface="黑体" panose="02010609060101010101" pitchFamily="49" charset="-122"/>
                  <a:ea typeface="黑体" panose="02010609060101010101" pitchFamily="49" charset="-122"/>
                </a:endParaRPr>
              </a:p>
            </p:txBody>
          </p:sp>
          <p:sp>
            <p:nvSpPr>
              <p:cNvPr id="37" name="矩形 36"/>
              <p:cNvSpPr/>
              <p:nvPr/>
            </p:nvSpPr>
            <p:spPr>
              <a:xfrm>
                <a:off x="28176" y="15882"/>
                <a:ext cx="4029" cy="45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黑体" panose="02010609060101010101" pitchFamily="49" charset="-122"/>
                  <a:ea typeface="黑体" panose="02010609060101010101" pitchFamily="49" charset="-122"/>
                </a:endParaRPr>
              </a:p>
            </p:txBody>
          </p:sp>
        </p:grpSp>
        <p:sp>
          <p:nvSpPr>
            <p:cNvPr id="6" name="矩形 5"/>
            <p:cNvSpPr/>
            <p:nvPr/>
          </p:nvSpPr>
          <p:spPr>
            <a:xfrm>
              <a:off x="19259" y="5721"/>
              <a:ext cx="5518" cy="72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牵头部门组织联合验收</a:t>
              </a:r>
              <a:endParaRPr lang="zh-CN" altLang="en-US">
                <a:solidFill>
                  <a:schemeClr val="tx1"/>
                </a:solidFill>
                <a:latin typeface="黑体" panose="02010609060101010101" pitchFamily="49" charset="-122"/>
                <a:ea typeface="黑体" panose="02010609060101010101" pitchFamily="49" charset="-122"/>
              </a:endParaRPr>
            </a:p>
          </p:txBody>
        </p:sp>
        <p:sp>
          <p:nvSpPr>
            <p:cNvPr id="9" name="矩形 8"/>
            <p:cNvSpPr/>
            <p:nvPr/>
          </p:nvSpPr>
          <p:spPr>
            <a:xfrm>
              <a:off x="13202" y="9566"/>
              <a:ext cx="3155" cy="1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建设单位</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申请联合验收</a:t>
              </a:r>
              <a:endParaRPr lang="zh-CN" altLang="en-US">
                <a:solidFill>
                  <a:schemeClr val="tx1"/>
                </a:solidFill>
                <a:latin typeface="黑体" panose="02010609060101010101" pitchFamily="49" charset="-122"/>
                <a:ea typeface="黑体" panose="02010609060101010101" pitchFamily="49" charset="-122"/>
              </a:endParaRPr>
            </a:p>
          </p:txBody>
        </p:sp>
        <p:sp>
          <p:nvSpPr>
            <p:cNvPr id="42" name="矩形 41"/>
            <p:cNvSpPr/>
            <p:nvPr/>
          </p:nvSpPr>
          <p:spPr>
            <a:xfrm>
              <a:off x="27499" y="9566"/>
              <a:ext cx="4029" cy="1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sym typeface="+mn-ea"/>
                </a:rPr>
                <a:t>建设单位申请</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sym typeface="+mn-ea"/>
                </a:rPr>
                <a:t>竣工验收备案</a:t>
              </a:r>
              <a:endParaRPr lang="zh-CN" altLang="en-US">
                <a:solidFill>
                  <a:schemeClr val="tx1"/>
                </a:solidFill>
                <a:latin typeface="黑体" panose="02010609060101010101" pitchFamily="49" charset="-122"/>
                <a:ea typeface="黑体" panose="02010609060101010101" pitchFamily="49" charset="-122"/>
              </a:endParaRPr>
            </a:p>
          </p:txBody>
        </p:sp>
        <p:cxnSp>
          <p:nvCxnSpPr>
            <p:cNvPr id="49" name="肘形连接符 48"/>
            <p:cNvCxnSpPr>
              <a:stCxn id="21" idx="0"/>
              <a:endCxn id="9" idx="0"/>
            </p:cNvCxnSpPr>
            <p:nvPr/>
          </p:nvCxnSpPr>
          <p:spPr>
            <a:xfrm rot="16200000" flipH="1" flipV="1">
              <a:off x="20004" y="56"/>
              <a:ext cx="4286" cy="14734"/>
            </a:xfrm>
            <a:prstGeom prst="bentConnector3">
              <a:avLst>
                <a:gd name="adj1" fmla="val -41250"/>
              </a:avLst>
            </a:prstGeom>
            <a:ln>
              <a:tailEnd type="triangle" w="med" len="med"/>
            </a:ln>
          </p:spPr>
          <p:style>
            <a:lnRef idx="1">
              <a:schemeClr val="dk1"/>
            </a:lnRef>
            <a:fillRef idx="0">
              <a:schemeClr val="dk1"/>
            </a:fillRef>
            <a:effectRef idx="0">
              <a:schemeClr val="dk1"/>
            </a:effectRef>
            <a:fontRef idx="minor">
              <a:schemeClr val="tx1"/>
            </a:fontRef>
          </p:style>
        </p:cxnSp>
        <p:sp>
          <p:nvSpPr>
            <p:cNvPr id="50" name="文本框 49"/>
            <p:cNvSpPr txBox="1"/>
            <p:nvPr/>
          </p:nvSpPr>
          <p:spPr>
            <a:xfrm>
              <a:off x="14887" y="3840"/>
              <a:ext cx="14520" cy="580"/>
            </a:xfrm>
            <a:prstGeom prst="rect">
              <a:avLst/>
            </a:prstGeom>
            <a:noFill/>
          </p:spPr>
          <p:txBody>
            <a:bodyPr wrap="square" rtlCol="0">
              <a:spAutoFit/>
            </a:bodyPr>
            <a:lstStyle/>
            <a:p>
              <a:pPr algn="ctr"/>
              <a:r>
                <a:rPr lang="zh-CN" altLang="en-US" sz="1800">
                  <a:latin typeface="黑体" panose="02010609060101010101" pitchFamily="49" charset="-122"/>
                  <a:ea typeface="黑体" panose="02010609060101010101" pitchFamily="49" charset="-122"/>
                </a:rPr>
                <a:t>联合验收审核不通过，建设单位整改</a:t>
              </a:r>
              <a:endParaRPr lang="zh-CN" altLang="en-US" sz="1800">
                <a:latin typeface="黑体" panose="02010609060101010101" pitchFamily="49" charset="-122"/>
                <a:ea typeface="黑体" panose="02010609060101010101" pitchFamily="49" charset="-122"/>
              </a:endParaRPr>
            </a:p>
          </p:txBody>
        </p:sp>
        <p:cxnSp>
          <p:nvCxnSpPr>
            <p:cNvPr id="51" name="直接箭头连接符 50"/>
            <p:cNvCxnSpPr/>
            <p:nvPr/>
          </p:nvCxnSpPr>
          <p:spPr>
            <a:xfrm flipH="1">
              <a:off x="29514" y="6633"/>
              <a:ext cx="4" cy="790"/>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52" name="直接箭头连接符 51"/>
            <p:cNvCxnSpPr/>
            <p:nvPr/>
          </p:nvCxnSpPr>
          <p:spPr>
            <a:xfrm flipH="1">
              <a:off x="29514" y="8785"/>
              <a:ext cx="4" cy="790"/>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53" name="直接箭头连接符 52"/>
            <p:cNvCxnSpPr/>
            <p:nvPr/>
          </p:nvCxnSpPr>
          <p:spPr>
            <a:xfrm flipH="1">
              <a:off x="29518" y="10928"/>
              <a:ext cx="4" cy="790"/>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54" name="直接箭头连接符 53"/>
            <p:cNvCxnSpPr/>
            <p:nvPr/>
          </p:nvCxnSpPr>
          <p:spPr>
            <a:xfrm flipH="1">
              <a:off x="29578" y="16251"/>
              <a:ext cx="4" cy="790"/>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58" name="直接箭头连接符 57"/>
            <p:cNvCxnSpPr/>
            <p:nvPr/>
          </p:nvCxnSpPr>
          <p:spPr>
            <a:xfrm flipV="1">
              <a:off x="4717" y="10321"/>
              <a:ext cx="695" cy="2"/>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59" name="直接箭头连接符 58"/>
            <p:cNvCxnSpPr/>
            <p:nvPr/>
          </p:nvCxnSpPr>
          <p:spPr>
            <a:xfrm flipV="1">
              <a:off x="8603" y="10321"/>
              <a:ext cx="695" cy="2"/>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60" name="直接箭头连接符 59"/>
            <p:cNvCxnSpPr/>
            <p:nvPr/>
          </p:nvCxnSpPr>
          <p:spPr>
            <a:xfrm flipV="1">
              <a:off x="12471" y="10321"/>
              <a:ext cx="695" cy="2"/>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61" name="直接箭头连接符 60"/>
            <p:cNvCxnSpPr/>
            <p:nvPr/>
          </p:nvCxnSpPr>
          <p:spPr>
            <a:xfrm flipV="1">
              <a:off x="16452" y="10321"/>
              <a:ext cx="695" cy="2"/>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62" name="直接箭头连接符 61"/>
            <p:cNvCxnSpPr/>
            <p:nvPr/>
          </p:nvCxnSpPr>
          <p:spPr>
            <a:xfrm flipV="1">
              <a:off x="26799" y="5960"/>
              <a:ext cx="695" cy="2"/>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grpSp>
    </p:spTree>
  </p:cSld>
  <p:clrMapOvr>
    <a:masterClrMapping/>
  </p:clrMapOvr>
</p:sld>
</file>

<file path=ppt/tags/tag1.xml><?xml version="1.0" encoding="utf-8"?>
<p:tagLst xmlns:p="http://schemas.openxmlformats.org/presentationml/2006/main">
  <p:tag name="WM_BEAUTIFY_ZORDER_FLAG_TAG" val="6"/>
</p:tagLst>
</file>

<file path=ppt/tags/tag2.xml><?xml version="1.0" encoding="utf-8"?>
<p:tagLst xmlns:p="http://schemas.openxmlformats.org/presentationml/2006/main">
  <p:tag name="WM_BEAUTIFY_ZORDER_FLAG_TAG" val="8"/>
</p:tagLst>
</file>

<file path=ppt/tags/tag3.xml><?xml version="1.0" encoding="utf-8"?>
<p:tagLst xmlns:p="http://schemas.openxmlformats.org/presentationml/2006/main">
  <p:tag name="WM_BEAUTIFY_ZORDER_FLAG_TAG" val="23"/>
</p:tagLst>
</file>

<file path=ppt/tags/tag4.xml><?xml version="1.0" encoding="utf-8"?>
<p:tagLst xmlns:p="http://schemas.openxmlformats.org/presentationml/2006/main">
  <p:tag name="WM_BEAUTIFY_ZORDER_FLAG_TAG" val="27"/>
</p:tagLst>
</file>

<file path=ppt/tags/tag5.xml><?xml version="1.0" encoding="utf-8"?>
<p:tagLst xmlns:p="http://schemas.openxmlformats.org/presentationml/2006/main">
  <p:tag name="WM_BEAUTIFY_ZORDER_FLAG_TAG" val="27"/>
</p:tagLst>
</file>

<file path=ppt/tags/tag6.xml><?xml version="1.0" encoding="utf-8"?>
<p:tagLst xmlns:p="http://schemas.openxmlformats.org/presentationml/2006/main">
  <p:tag name="WM_BEAUTIFY_ZORDER_FLAG_TAG" val="18"/>
</p:tagLst>
</file>

<file path=ppt/tags/tag7.xml><?xml version="1.0" encoding="utf-8"?>
<p:tagLst xmlns:p="http://schemas.openxmlformats.org/presentationml/2006/main">
  <p:tag name="WM_BEAUTIFY_ZORDER_FLAG_TAG" val="6"/>
</p:tagLst>
</file>

<file path=ppt/tags/tag8.xml><?xml version="1.0" encoding="utf-8"?>
<p:tagLst xmlns:p="http://schemas.openxmlformats.org/presentationml/2006/main">
  <p:tag name="WM_BEAUTIFY_ZORDER_FLAG_TAG" val="18"/>
</p:tagLst>
</file>

<file path=ppt/tags/tag9.xml><?xml version="1.0" encoding="utf-8"?>
<p:tagLst xmlns:p="http://schemas.openxmlformats.org/presentationml/2006/main">
  <p:tag name="WM_BEAUTIFY_ZORDER_FLAG_TAG" val="18"/>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1610</Words>
  <Application>WPS 演示</Application>
  <PresentationFormat>自定义</PresentationFormat>
  <Paragraphs>140</Paragraphs>
  <Slides>2</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vt:i4>
      </vt:variant>
    </vt:vector>
  </HeadingPairs>
  <TitlesOfParts>
    <vt:vector size="13" baseType="lpstr">
      <vt:lpstr>Arial</vt:lpstr>
      <vt:lpstr>宋体</vt:lpstr>
      <vt:lpstr>Wingdings</vt:lpstr>
      <vt:lpstr>黑体</vt:lpstr>
      <vt:lpstr>等线</vt:lpstr>
      <vt:lpstr>Calibri</vt:lpstr>
      <vt:lpstr>微软雅黑</vt:lpstr>
      <vt:lpstr>Arial Unicode MS</vt:lpstr>
      <vt:lpstr>等线 Light</vt:lpstr>
      <vt:lpstr>Calibri Light</vt:lpstr>
      <vt:lpstr>Office 主题​​</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DELL</dc:creator>
  <cp:lastModifiedBy>webUser</cp:lastModifiedBy>
  <cp:revision>128</cp:revision>
  <dcterms:created xsi:type="dcterms:W3CDTF">2021-09-22T06:50:00Z</dcterms:created>
  <dcterms:modified xsi:type="dcterms:W3CDTF">2022-01-25T07:57:55Z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2BC76AEF440D464DB43247FDCB19C013</vt:lpwstr>
  </property>
</Properties>
</file>